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5" r:id="rId2"/>
    <p:sldId id="256" r:id="rId3"/>
    <p:sldId id="257" r:id="rId4"/>
    <p:sldId id="296" r:id="rId5"/>
    <p:sldId id="260" r:id="rId6"/>
    <p:sldId id="298" r:id="rId7"/>
    <p:sldId id="258" r:id="rId8"/>
    <p:sldId id="263" r:id="rId9"/>
    <p:sldId id="293" r:id="rId10"/>
    <p:sldId id="264" r:id="rId11"/>
    <p:sldId id="294" r:id="rId12"/>
    <p:sldId id="266" r:id="rId13"/>
    <p:sldId id="267" r:id="rId14"/>
    <p:sldId id="280" r:id="rId15"/>
    <p:sldId id="265" r:id="rId16"/>
    <p:sldId id="259" r:id="rId17"/>
    <p:sldId id="268" r:id="rId18"/>
    <p:sldId id="269" r:id="rId19"/>
    <p:sldId id="270" r:id="rId20"/>
    <p:sldId id="281" r:id="rId21"/>
    <p:sldId id="272" r:id="rId22"/>
    <p:sldId id="282" r:id="rId23"/>
    <p:sldId id="283" r:id="rId24"/>
    <p:sldId id="284" r:id="rId25"/>
    <p:sldId id="285" r:id="rId26"/>
    <p:sldId id="286" r:id="rId27"/>
    <p:sldId id="273" r:id="rId28"/>
    <p:sldId id="274" r:id="rId29"/>
    <p:sldId id="288" r:id="rId30"/>
    <p:sldId id="290" r:id="rId31"/>
    <p:sldId id="289" r:id="rId32"/>
    <p:sldId id="297" r:id="rId33"/>
    <p:sldId id="275" r:id="rId34"/>
    <p:sldId id="276" r:id="rId35"/>
    <p:sldId id="277" r:id="rId36"/>
    <p:sldId id="278" r:id="rId37"/>
    <p:sldId id="299" r:id="rId38"/>
    <p:sldId id="279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59CC-517B-4CB9-A9D4-C9AF1AA5CF9C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E7F2-F6A0-4BFB-BD48-C6631DA5C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09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0FAAD-7852-70F0-B7DD-04B812312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A43666-7BF0-FDB2-E8A8-80BFB68E3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31ECB6-5D40-A4DA-4B76-9914FBDC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88863-0499-AA65-6103-FCABBFBB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DFC523-5D3E-62A1-B027-9E40E8F8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51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CC191-834F-BD8C-66C2-129434E8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1A6791-0C94-E6D1-3DE3-AF38C397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09D812-24A1-2760-8CE0-342BA90E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2588C6-A4DE-B231-A814-37938101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E4DA5-BBB0-8128-A0B9-FA057B2E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56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A25823-921B-04B3-DBB3-51B5E0BC8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2976BA-0986-728C-231D-B449A9340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C2B883-60F4-6246-A73B-A2CEAE81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E3A8C2-F761-7929-6D2F-ED06EBB9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1E2EF7-8E7B-2B47-13C1-F8D549B0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29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3A431-14B1-2300-54AF-E94B2FE1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6A2487-2E85-8CBB-3693-05B6A25D9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DD7582-765C-7BC2-3CB2-40F0DBE3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3B71D0-F170-0C97-3CC7-0FE4378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2770D3-A60C-91E0-CFEE-AFA0E6A8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84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19EB-DA0B-F68D-0454-F9E38C25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430403-4D84-3515-95C4-30E2D133A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62E7F6-325E-F484-C953-526D68AA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E867DA-2B86-2761-AA01-36F15CD4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872AD2-06FF-2213-FEBF-6F286E21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39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DDF05-9BD7-4F58-A210-4625D8BE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576B3-7CEB-3959-BA36-F10161E82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394A62-496C-57C4-F637-E8A7D8DB9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5E0EA2-FBD5-5244-842C-C3E53240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F62E44-BB13-FE45-0E14-27A5465C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65C060-3066-D40B-02CC-B3A3B9C9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6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307E9-7F9C-5D49-8E1E-2B54D534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F2AFB5-088D-D255-CCFD-B23B87449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A6B8CE-FE3E-399F-7632-06FF63E4A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86495B-6DEF-134F-3097-BCCD2B28B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8AC1AF-F215-0474-CE17-5BE5E75C2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7F57D8-4CE9-2C53-A76D-A4D045B8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006325-FB94-8D5A-D2D7-65774D84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7FE130-7A78-2B17-8EB7-B797AA0E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0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E5A6D-62AC-A663-AB1B-8579DEEB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384BF9-AEF3-14DD-ED2C-DFEBAC89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AB628B-71AB-A105-F211-B5141AA5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77B259-CABC-0F23-0DF3-EE4D881B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83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1E0527-FCB8-00BB-3C01-40F24BCC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E2D757B-4115-181B-CA03-878A00C3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CF230-BEE7-9822-0F59-AFECA775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01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3E7FF-07DC-AFE9-C6F1-BBD5E044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7F8723-A8AD-D146-7864-72AB84A30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F963D0-F377-9A29-63CD-D0FB738FD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E07D7-0CEF-5785-0B34-6C66788A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C21713-E834-9B97-583C-53538F03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A31D47-DEC8-2D3E-AB21-31F8F875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91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91544-B617-D6A5-2EF4-736B444E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A9799F-5AC6-D8DE-25DD-8D5D5CA6E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4E7C87-3031-62C9-8EC9-327A96271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1E7388-A0ED-4B9C-C46F-59123A6C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D04F79-4946-7A2D-FD19-62D7BC21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613310-E408-7037-6BAE-6351C31F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67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BF8473E-A5AB-2810-B287-FF6E4694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397262-A69C-1D27-63D2-3CF44BD2E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D4054A-497D-491E-2AE7-18C81084A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B194-21D5-414B-B1B1-7C76FCA48C6D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0FED6E-488F-105B-1216-E78CE10E9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6AA0F4-C435-30F5-FE90-5CEB7065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0E5F-440C-4646-99F0-F5106B130C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2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gwh.nl/nl/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D575A-63EF-3896-3993-2FFDDD820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F3CC1-C7EA-01C1-7B2A-F12C443E3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Centrumkerk Winsum, eerste </a:t>
            </a:r>
            <a:r>
              <a:rPr lang="nl-NL" sz="3600" b="1" dirty="0" err="1">
                <a:solidFill>
                  <a:schemeClr val="bg1"/>
                </a:solidFill>
              </a:rPr>
              <a:t>energieneutrale</a:t>
            </a:r>
            <a:r>
              <a:rPr lang="nl-NL" sz="3600" b="1" dirty="0">
                <a:solidFill>
                  <a:schemeClr val="bg1"/>
                </a:solidFill>
              </a:rPr>
              <a:t> kerk van NL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902B76-5AB7-2745-A1A0-1F54D293D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endParaRPr lang="nl-NL" b="1" i="1" dirty="0"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r>
              <a:rPr lang="nl-NL" b="1" i="1" dirty="0">
                <a:latin typeface="Gill Sans"/>
                <a:ea typeface="Gill Sans"/>
                <a:cs typeface="Gill Sans"/>
                <a:sym typeface="Gill Sans"/>
              </a:rPr>
              <a:t>Aanpak en ervaringen bij de verbouw van de Centrumkerk in Winsum.</a:t>
            </a:r>
          </a:p>
          <a:p>
            <a:pPr algn="l" eaLnBrk="1" hangingPunct="1">
              <a:spcBef>
                <a:spcPct val="50000"/>
              </a:spcBef>
            </a:pPr>
            <a:endParaRPr lang="nl-NL" altLang="en-US" b="1" dirty="0">
              <a:solidFill>
                <a:srgbClr val="92D050"/>
              </a:solidFill>
              <a:latin typeface="Gill Sans"/>
              <a:sym typeface="Gill Sans"/>
            </a:endParaRPr>
          </a:p>
          <a:p>
            <a:pPr algn="l" eaLnBrk="1" hangingPunct="1">
              <a:spcBef>
                <a:spcPct val="50000"/>
              </a:spcBef>
            </a:pPr>
            <a:endParaRPr lang="nl-NL" altLang="en-US" b="1" dirty="0">
              <a:solidFill>
                <a:srgbClr val="92D050"/>
              </a:solidFill>
              <a:latin typeface="Gill Sans"/>
              <a:sym typeface="Gill Sans"/>
            </a:endParaRPr>
          </a:p>
          <a:p>
            <a:pPr algn="l" eaLnBrk="1" hangingPunct="1">
              <a:spcBef>
                <a:spcPct val="50000"/>
              </a:spcBef>
            </a:pPr>
            <a:endParaRPr lang="nl-NL" altLang="en-US" b="1" dirty="0">
              <a:solidFill>
                <a:srgbClr val="92D050"/>
              </a:solidFill>
              <a:latin typeface="Gill Sans"/>
              <a:sym typeface="Gill Sans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nl-NL" altLang="en-US" sz="2000" b="1" dirty="0">
                <a:solidFill>
                  <a:srgbClr val="92D050"/>
                </a:solidFill>
              </a:rPr>
              <a:t>Stuurgroep verbouw: </a:t>
            </a:r>
          </a:p>
          <a:p>
            <a:pPr algn="l" eaLnBrk="1" hangingPunct="1">
              <a:spcBef>
                <a:spcPct val="50000"/>
              </a:spcBef>
            </a:pPr>
            <a:r>
              <a:rPr lang="nl-NL" altLang="en-US" sz="2000" b="0" dirty="0"/>
              <a:t>Peta de Vries, voorzitter, proces en communicatie</a:t>
            </a:r>
          </a:p>
          <a:p>
            <a:pPr algn="l" eaLnBrk="1" hangingPunct="1">
              <a:spcBef>
                <a:spcPct val="50000"/>
              </a:spcBef>
            </a:pPr>
            <a:r>
              <a:rPr lang="nl-NL" altLang="en-US" sz="2000" b="0" dirty="0"/>
              <a:t>Arie van Dorp, bouw (en voorzitter bouwcommissie) </a:t>
            </a:r>
          </a:p>
          <a:p>
            <a:pPr algn="l" eaLnBrk="1" hangingPunct="1">
              <a:spcBef>
                <a:spcPct val="50000"/>
              </a:spcBef>
            </a:pPr>
            <a:r>
              <a:rPr lang="nl-NL" altLang="en-US" sz="2000" b="0" dirty="0"/>
              <a:t>Bert Buisman, financiën en spin in web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endParaRPr lang="nl-NL" sz="2400" dirty="0"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endParaRPr lang="nl-NL" sz="2400" dirty="0">
              <a:latin typeface="Gill Sans"/>
              <a:ea typeface="Gill Sans"/>
              <a:cs typeface="Gill Sans"/>
              <a:sym typeface="Gill Sans"/>
            </a:endParaRPr>
          </a:p>
          <a:p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4CD9E63C-C265-E295-6D06-9810223073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hemel, buitenshuis, gebouw, boom&#10;&#10;Automatisch gegenereerde beschrijving">
            <a:extLst>
              <a:ext uri="{FF2B5EF4-FFF2-40B4-BE49-F238E27FC236}">
                <a16:creationId xmlns:a16="http://schemas.microsoft.com/office/drawing/2014/main" id="{9A5702BE-C03F-412B-0325-F652612F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32257"/>
            <a:ext cx="5044558" cy="3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Het is nu zo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endParaRPr lang="nl-NL" b="1" dirty="0">
              <a:solidFill>
                <a:srgbClr val="92D050"/>
              </a:solidFill>
            </a:endParaRP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'De Ikker' Burgum opvang voor vluchtelingen | Website gewijd aan de ...">
            <a:extLst>
              <a:ext uri="{FF2B5EF4-FFF2-40B4-BE49-F238E27FC236}">
                <a16:creationId xmlns:a16="http://schemas.microsoft.com/office/drawing/2014/main" id="{FC7FEFF8-8981-138F-AD80-409799A11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1404729"/>
            <a:ext cx="6183249" cy="380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:\prive\kerk\presentaties\DSCN9328.JPG">
            <a:extLst>
              <a:ext uri="{FF2B5EF4-FFF2-40B4-BE49-F238E27FC236}">
                <a16:creationId xmlns:a16="http://schemas.microsoft.com/office/drawing/2014/main" id="{E4E90A93-162D-3C7A-924E-4E9C69A1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9" y="2779643"/>
            <a:ext cx="5075582" cy="38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0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D899C-7FDE-F7FC-7007-BD8FC62EA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DB54B-FEB1-DDBB-D2DD-C24CFE141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Het begon zo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C8E403-1C20-30DC-0327-8FA4D0895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endParaRPr lang="nl-NL" sz="2400" dirty="0">
              <a:latin typeface="Gill Sans"/>
              <a:ea typeface="Gill Sans"/>
              <a:cs typeface="Gill Sans"/>
              <a:sym typeface="Gill Sans"/>
            </a:endParaRPr>
          </a:p>
          <a:p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565FDA8D-8D75-B252-CD68-14DC13E9EC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AE81594-4CC2-9AFF-619F-AEBB2A5F3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5" y="3086477"/>
            <a:ext cx="5785412" cy="30426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21C9B77-8E37-4D11-BDE4-6CC6CBFBD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878" y="3086477"/>
            <a:ext cx="5678557" cy="29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       Het is nu zo: kerkzaal en (gekoppelde) bijzaal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H:\prive\kerk\presentaties\DSCN9337.JPG">
            <a:extLst>
              <a:ext uri="{FF2B5EF4-FFF2-40B4-BE49-F238E27FC236}">
                <a16:creationId xmlns:a16="http://schemas.microsoft.com/office/drawing/2014/main" id="{D9FFC4C6-56F7-8EC4-795F-75FD3066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338470"/>
            <a:ext cx="6082748" cy="456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634BE8D-1A3A-4C8F-B9AA-84E030F76316" descr="D634BE8D-1A3A-4C8F-B9AA-84E030F76316">
            <a:extLst>
              <a:ext uri="{FF2B5EF4-FFF2-40B4-BE49-F238E27FC236}">
                <a16:creationId xmlns:a16="http://schemas.microsoft.com/office/drawing/2014/main" id="{D92734BC-33BB-CE7D-6006-3B37CBC2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6" y="2735362"/>
            <a:ext cx="5221355" cy="39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2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Met nieuwe zalen, bereikbaar met een lift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DE38808F-C147-4A23-A5F3-05531AE0F425" descr="DE38808F-C147-4A23-A5F3-05531AE0F425">
            <a:extLst>
              <a:ext uri="{FF2B5EF4-FFF2-40B4-BE49-F238E27FC236}">
                <a16:creationId xmlns:a16="http://schemas.microsoft.com/office/drawing/2014/main" id="{CF4E85FC-1D50-55E8-5177-26595646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" y="1404729"/>
            <a:ext cx="3334378" cy="250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:\prive\kerk\presentaties\DSCN9342.JPG">
            <a:extLst>
              <a:ext uri="{FF2B5EF4-FFF2-40B4-BE49-F238E27FC236}">
                <a16:creationId xmlns:a16="http://schemas.microsoft.com/office/drawing/2014/main" id="{B45E3D50-26A0-CD90-2534-CCFD4FC1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65" y="1416049"/>
            <a:ext cx="3270157" cy="245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A47201-D17E-4F42-ABD0-479EC5261C04" descr="35A47201-D17E-4F42-ABD0-479EC5261C04">
            <a:extLst>
              <a:ext uri="{FF2B5EF4-FFF2-40B4-BE49-F238E27FC236}">
                <a16:creationId xmlns:a16="http://schemas.microsoft.com/office/drawing/2014/main" id="{4A51B712-D47F-AD3B-5D78-000D5484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761" y="1416049"/>
            <a:ext cx="277495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D7EB5B2-B322-46E6-8DDF-4EB0A3EA92CC" descr="5D7EB5B2-B322-46E6-8DDF-4EB0A3EA92CC">
            <a:extLst>
              <a:ext uri="{FF2B5EF4-FFF2-40B4-BE49-F238E27FC236}">
                <a16:creationId xmlns:a16="http://schemas.microsoft.com/office/drawing/2014/main" id="{AA07C8AE-41E5-DD50-A9E6-AEB5F4BB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96" y="3945107"/>
            <a:ext cx="2009743" cy="267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42B7798-DF4D-410D-B017-FA81411EF4A1" descr="842B7798-DF4D-410D-B017-FA81411EF4A1">
            <a:extLst>
              <a:ext uri="{FF2B5EF4-FFF2-40B4-BE49-F238E27FC236}">
                <a16:creationId xmlns:a16="http://schemas.microsoft.com/office/drawing/2014/main" id="{DE66A95B-A40F-D9EA-DEF7-F828A8DE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4131959"/>
            <a:ext cx="3374135" cy="25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92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Organisatie: project apart van staande organisatie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 lnSpcReduction="10000"/>
          </a:bodyPr>
          <a:lstStyle/>
          <a:p>
            <a:pPr algn="l"/>
            <a:endParaRPr lang="nl-NL" b="1" dirty="0">
              <a:solidFill>
                <a:srgbClr val="92D050"/>
              </a:solidFill>
              <a:latin typeface="Calibri" pitchFamily="34" charset="0"/>
            </a:endParaRPr>
          </a:p>
          <a:p>
            <a:pPr algn="l"/>
            <a:r>
              <a:rPr lang="nl-NL" b="1" dirty="0">
                <a:solidFill>
                  <a:srgbClr val="92D050"/>
                </a:solidFill>
                <a:latin typeface="Calibri" pitchFamily="34" charset="0"/>
              </a:rPr>
              <a:t>Project apart van bestaande organisatie / kerkenraad</a:t>
            </a:r>
            <a:endParaRPr lang="nl-NL" dirty="0">
              <a:latin typeface="Calibri" pitchFamily="34" charset="0"/>
            </a:endParaRPr>
          </a:p>
          <a:p>
            <a:pPr algn="l">
              <a:defRPr/>
            </a:pPr>
            <a:r>
              <a:rPr lang="nl-NL" altLang="nl-NL" dirty="0">
                <a:latin typeface="Calibri" pitchFamily="34" charset="0"/>
              </a:rPr>
              <a:t>Kerkenraad kan dit er niet ‘bij doen’.  Verantwoordelijkheid voor opdracht en draagvlak daarvoor. Verder handen vrij, zo nodig ingrijpen.</a:t>
            </a:r>
            <a:endParaRPr lang="nl-NL" altLang="nl-NL" b="0" dirty="0">
              <a:latin typeface="Calibri" pitchFamily="34" charset="0"/>
            </a:endParaRPr>
          </a:p>
          <a:p>
            <a:pPr algn="l">
              <a:defRPr/>
            </a:pPr>
            <a:endParaRPr lang="nl-NL" altLang="nl-NL" b="0" dirty="0">
              <a:latin typeface="Calibri" pitchFamily="34" charset="0"/>
            </a:endParaRPr>
          </a:p>
          <a:p>
            <a:pPr algn="l">
              <a:defRPr/>
            </a:pPr>
            <a:r>
              <a:rPr lang="nl-NL" altLang="nl-NL" dirty="0">
                <a:latin typeface="Calibri" pitchFamily="34" charset="0"/>
              </a:rPr>
              <a:t>Kerkenraad: </a:t>
            </a:r>
            <a:r>
              <a:rPr lang="nl-NL" altLang="nl-NL" b="0" dirty="0">
                <a:latin typeface="Calibri" pitchFamily="34" charset="0"/>
              </a:rPr>
              <a:t> </a:t>
            </a:r>
          </a:p>
          <a:p>
            <a:pPr marL="342900" indent="-342900" algn="l">
              <a:buFontTx/>
              <a:buChar char="-"/>
              <a:defRPr/>
            </a:pPr>
            <a:r>
              <a:rPr lang="nl-NL" altLang="nl-NL" dirty="0">
                <a:latin typeface="Calibri" pitchFamily="34" charset="0"/>
              </a:rPr>
              <a:t>S</a:t>
            </a:r>
            <a:r>
              <a:rPr lang="nl-NL" altLang="nl-NL" b="0" dirty="0">
                <a:latin typeface="Calibri" pitchFamily="34" charset="0"/>
              </a:rPr>
              <a:t>terke kerkenraad die heldere opdracht (mee) vormgeeft. </a:t>
            </a:r>
          </a:p>
          <a:p>
            <a:pPr marL="342900" indent="-342900" algn="l">
              <a:buFontTx/>
              <a:buChar char="-"/>
              <a:defRPr/>
            </a:pPr>
            <a:r>
              <a:rPr lang="nl-NL" altLang="nl-NL" b="0" dirty="0">
                <a:latin typeface="Calibri" pitchFamily="34" charset="0"/>
              </a:rPr>
              <a:t>Lef om sturing en ruimte aan </a:t>
            </a:r>
            <a:r>
              <a:rPr lang="nl-NL" altLang="nl-NL" dirty="0">
                <a:latin typeface="Calibri" pitchFamily="34" charset="0"/>
              </a:rPr>
              <a:t>project </a:t>
            </a:r>
            <a:r>
              <a:rPr lang="nl-NL" altLang="nl-NL" b="0" dirty="0">
                <a:latin typeface="Calibri" pitchFamily="34" charset="0"/>
              </a:rPr>
              <a:t>te geven</a:t>
            </a:r>
            <a:r>
              <a:rPr lang="nl-NL" altLang="nl-NL" dirty="0">
                <a:latin typeface="Calibri" pitchFamily="34" charset="0"/>
              </a:rPr>
              <a:t> door breed mandaat</a:t>
            </a:r>
            <a:r>
              <a:rPr lang="nl-NL" altLang="nl-NL" b="0" dirty="0">
                <a:latin typeface="Calibri" pitchFamily="34" charset="0"/>
              </a:rPr>
              <a:t>.</a:t>
            </a:r>
          </a:p>
          <a:p>
            <a:pPr algn="l">
              <a:defRPr/>
            </a:pPr>
            <a:r>
              <a:rPr lang="nl-NL" altLang="nl-NL" dirty="0">
                <a:latin typeface="Calibri" pitchFamily="34" charset="0"/>
              </a:rPr>
              <a:t>Project: </a:t>
            </a:r>
            <a:endParaRPr lang="nl-NL" altLang="nl-NL" b="0" dirty="0">
              <a:latin typeface="Calibri" pitchFamily="34" charset="0"/>
            </a:endParaRPr>
          </a:p>
          <a:p>
            <a:pPr algn="l">
              <a:defRPr/>
            </a:pPr>
            <a:r>
              <a:rPr lang="nl-NL" altLang="nl-NL" b="0" dirty="0">
                <a:latin typeface="Calibri" pitchFamily="34" charset="0"/>
              </a:rPr>
              <a:t>-    Kwaliteit in aansturing en uitvoering (ook mensen weigeren en/of alternatief geven)</a:t>
            </a:r>
          </a:p>
          <a:p>
            <a:pPr algn="l">
              <a:buFontTx/>
              <a:buChar char="-"/>
              <a:defRPr/>
            </a:pPr>
            <a:r>
              <a:rPr lang="nl-NL" altLang="nl-NL" b="0" dirty="0">
                <a:latin typeface="Calibri" pitchFamily="34" charset="0"/>
              </a:rPr>
              <a:t>    Veel communicatie met alle partijen, ook luisteren naar kritische gemeenteleden.</a:t>
            </a:r>
          </a:p>
          <a:p>
            <a:pPr algn="l">
              <a:buFontTx/>
              <a:buChar char="-"/>
              <a:defRPr/>
            </a:pPr>
            <a:r>
              <a:rPr lang="nl-NL" altLang="nl-NL" b="0" dirty="0">
                <a:latin typeface="Calibri" pitchFamily="34" charset="0"/>
              </a:rPr>
              <a:t>    Durvers en weifelaars beiden serieus nemen</a:t>
            </a:r>
            <a:r>
              <a:rPr lang="nl-NL" altLang="nl-NL" sz="2000" b="0" dirty="0">
                <a:latin typeface="Calibri" pitchFamily="34" charset="0"/>
              </a:rPr>
              <a:t>.</a:t>
            </a: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6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Organisatie: vormgeving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/>
            <a:endParaRPr lang="nl-NL" dirty="0">
              <a:latin typeface="Calibri" pitchFamily="34" charset="0"/>
            </a:endParaRPr>
          </a:p>
          <a:p>
            <a:pPr algn="l"/>
            <a:r>
              <a:rPr lang="nl-NL" b="1" dirty="0">
                <a:solidFill>
                  <a:srgbClr val="92D050"/>
                </a:solidFill>
                <a:latin typeface="Calibri" pitchFamily="34" charset="0"/>
              </a:rPr>
              <a:t>Vormgeving project</a:t>
            </a:r>
          </a:p>
          <a:p>
            <a:pPr algn="l"/>
            <a:r>
              <a:rPr lang="nl-NL" dirty="0">
                <a:latin typeface="Calibri" pitchFamily="34" charset="0"/>
              </a:rPr>
              <a:t>Stuurgroep, 3 ervaren mensen. Mandaat van kerkenraad, rapportage aan kerkenraad, informatie aan gemeente.</a:t>
            </a:r>
          </a:p>
          <a:p>
            <a:pPr marL="342900" indent="-342900" algn="l">
              <a:buFontTx/>
              <a:buChar char="-"/>
            </a:pPr>
            <a:r>
              <a:rPr lang="nl-NL" altLang="nl-NL" sz="2400" b="0" dirty="0">
                <a:latin typeface="Calibri" pitchFamily="34" charset="0"/>
              </a:rPr>
              <a:t>Soms inhuren deskundigheid: b</a:t>
            </a:r>
            <a:r>
              <a:rPr lang="nl-NL" altLang="nl-NL" b="0" dirty="0">
                <a:latin typeface="Calibri" pitchFamily="34" charset="0"/>
              </a:rPr>
              <a:t>ouwopzichter</a:t>
            </a:r>
          </a:p>
          <a:p>
            <a:pPr marL="342900" indent="-342900" algn="l">
              <a:buFontTx/>
              <a:buChar char="-"/>
            </a:pPr>
            <a:r>
              <a:rPr lang="nl-NL" altLang="nl-NL" sz="2400" b="0" dirty="0">
                <a:latin typeface="Calibri" pitchFamily="34" charset="0"/>
              </a:rPr>
              <a:t>Diverse groepen eronder (soms tijdelijk). Opdracht uit / verantwoorden aan stuurgroep. </a:t>
            </a:r>
          </a:p>
          <a:p>
            <a:pPr marL="800100" lvl="1" indent="-342900" algn="l">
              <a:buFontTx/>
              <a:buChar char="-"/>
            </a:pPr>
            <a:r>
              <a:rPr lang="nl-NL" altLang="nl-NL" b="0" dirty="0">
                <a:latin typeface="Calibri" pitchFamily="34" charset="0"/>
              </a:rPr>
              <a:t>Werving subsidie</a:t>
            </a:r>
          </a:p>
          <a:p>
            <a:pPr marL="800100" lvl="1" indent="-342900" algn="l">
              <a:buFontTx/>
              <a:buChar char="-"/>
            </a:pPr>
            <a:r>
              <a:rPr lang="nl-NL" altLang="nl-NL" b="0" dirty="0">
                <a:latin typeface="Calibri" pitchFamily="34" charset="0"/>
              </a:rPr>
              <a:t>Geldwerving in de gemeente</a:t>
            </a:r>
          </a:p>
          <a:p>
            <a:pPr marL="800100" lvl="1" indent="-342900" algn="l">
              <a:buFontTx/>
              <a:buChar char="-"/>
            </a:pPr>
            <a:r>
              <a:rPr lang="nl-NL" altLang="nl-NL" dirty="0">
                <a:latin typeface="Calibri" pitchFamily="34" charset="0"/>
              </a:rPr>
              <a:t>Bouwteam</a:t>
            </a:r>
          </a:p>
          <a:p>
            <a:pPr marL="800100" lvl="1" indent="-342900" algn="l">
              <a:buFontTx/>
              <a:buChar char="-"/>
            </a:pPr>
            <a:r>
              <a:rPr lang="nl-NL" altLang="nl-NL" dirty="0">
                <a:latin typeface="Calibri" pitchFamily="34" charset="0"/>
              </a:rPr>
              <a:t>Werving en inzetplanning vrijwilligers bouw</a:t>
            </a:r>
          </a:p>
          <a:p>
            <a:pPr marL="800100" lvl="1" indent="-342900" algn="l">
              <a:buFontTx/>
              <a:buChar char="-"/>
            </a:pPr>
            <a:r>
              <a:rPr lang="nl-NL" altLang="nl-NL" b="0" dirty="0">
                <a:latin typeface="Calibri" pitchFamily="34" charset="0"/>
              </a:rPr>
              <a:t>Werkgroep inrichting</a:t>
            </a:r>
          </a:p>
          <a:p>
            <a:pPr marL="800100" lvl="1" indent="-342900" algn="l">
              <a:buFontTx/>
              <a:buChar char="-"/>
            </a:pPr>
            <a:r>
              <a:rPr lang="nl-NL" altLang="nl-NL" dirty="0">
                <a:latin typeface="Calibri" pitchFamily="34" charset="0"/>
              </a:rPr>
              <a:t>Communicatiecommissie</a:t>
            </a:r>
          </a:p>
          <a:p>
            <a:pPr marL="800100" lvl="1" indent="-342900" algn="l">
              <a:buFontTx/>
              <a:buChar char="-"/>
            </a:pPr>
            <a:r>
              <a:rPr lang="nl-NL" altLang="nl-NL" dirty="0">
                <a:latin typeface="Calibri" pitchFamily="34" charset="0"/>
              </a:rPr>
              <a:t>Tijdelijke huisvesting kerkdiensten en groepen</a:t>
            </a:r>
            <a:r>
              <a:rPr lang="nl-NL" altLang="nl-NL" b="0" dirty="0">
                <a:latin typeface="Calibri" pitchFamily="34" charset="0"/>
              </a:rPr>
              <a:t>………</a:t>
            </a:r>
          </a:p>
          <a:p>
            <a:pPr algn="l">
              <a:defRPr/>
            </a:pPr>
            <a:endParaRPr lang="nl-NL" altLang="nl-NL" sz="2400" b="0" dirty="0">
              <a:latin typeface="Calibri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87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Organisatie: ontwerp project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 fontScale="92500"/>
          </a:bodyPr>
          <a:lstStyle/>
          <a:p>
            <a:pPr algn="l">
              <a:defRPr/>
            </a:pPr>
            <a:endParaRPr lang="nl-NL" dirty="0"/>
          </a:p>
          <a:p>
            <a:pPr algn="l">
              <a:defRPr/>
            </a:pPr>
            <a:r>
              <a:rPr lang="nl-NL" sz="2600" b="1" dirty="0">
                <a:solidFill>
                  <a:srgbClr val="92D050"/>
                </a:solidFill>
                <a:latin typeface="Calibri" pitchFamily="34" charset="0"/>
              </a:rPr>
              <a:t>S</a:t>
            </a:r>
            <a:r>
              <a:rPr lang="nl-NL" altLang="en-US" sz="2600" b="1" dirty="0">
                <a:solidFill>
                  <a:srgbClr val="92D050"/>
                </a:solidFill>
                <a:latin typeface="Calibri" pitchFamily="34" charset="0"/>
              </a:rPr>
              <a:t>uccesvol bouwproces is resultante van drie samenhangende onderdelen</a:t>
            </a:r>
            <a:r>
              <a:rPr lang="nl-NL" altLang="en-US" sz="2600" b="0" dirty="0">
                <a:latin typeface="Calibri" pitchFamily="34" charset="0"/>
              </a:rPr>
              <a:t>: </a:t>
            </a:r>
          </a:p>
          <a:p>
            <a:pPr algn="l">
              <a:defRPr/>
            </a:pPr>
            <a:endParaRPr lang="nl-NL" altLang="en-US" sz="2600" b="0" dirty="0">
              <a:latin typeface="Calibri" pitchFamily="34" charset="0"/>
            </a:endParaRPr>
          </a:p>
          <a:p>
            <a:pPr marL="514350" indent="-514350" algn="l">
              <a:spcBef>
                <a:spcPct val="50000"/>
              </a:spcBef>
              <a:defRPr/>
            </a:pPr>
            <a:r>
              <a:rPr lang="nl-NL" altLang="en-US" sz="2600" b="0" dirty="0">
                <a:latin typeface="Calibri" pitchFamily="34" charset="0"/>
              </a:rPr>
              <a:t>1.    Techniek: (ver)bouw en installaties</a:t>
            </a:r>
          </a:p>
          <a:p>
            <a:pPr marL="514350" indent="-514350" algn="l">
              <a:spcBef>
                <a:spcPct val="50000"/>
              </a:spcBef>
              <a:defRPr/>
            </a:pPr>
            <a:r>
              <a:rPr lang="nl-NL" altLang="en-US" sz="2600" b="0" dirty="0">
                <a:latin typeface="Calibri" pitchFamily="34" charset="0"/>
              </a:rPr>
              <a:t>2.    Financiën: opbouw budget, offertes/aanbesteding, uitgaven volgen, tegenvallers opvangen</a:t>
            </a:r>
          </a:p>
          <a:p>
            <a:pPr marL="514350" indent="-514350" algn="l">
              <a:spcBef>
                <a:spcPct val="50000"/>
              </a:spcBef>
              <a:buFontTx/>
              <a:buAutoNum type="arabicPeriod" startAt="3"/>
              <a:defRPr/>
            </a:pPr>
            <a:r>
              <a:rPr lang="nl-NL" altLang="en-US" sz="2600" b="0" dirty="0">
                <a:latin typeface="Calibri" pitchFamily="34" charset="0"/>
              </a:rPr>
              <a:t>Inrichting en uitvoering proces: aansturing, besluitvorming, communicatie, betrekken gemeente en gemeenteleden. “Rolhygiëne”. </a:t>
            </a:r>
          </a:p>
          <a:p>
            <a:pPr algn="l">
              <a:spcBef>
                <a:spcPct val="50000"/>
              </a:spcBef>
              <a:defRPr/>
            </a:pPr>
            <a:r>
              <a:rPr lang="nl-NL" altLang="en-US" sz="2600" b="0" dirty="0">
                <a:latin typeface="Calibri" pitchFamily="34" charset="0"/>
              </a:rPr>
              <a:t>Deze drie: eigen plan, eigen uitvoering/ondersteuning, stuurgroep zorgt voor samenhang. </a:t>
            </a:r>
          </a:p>
          <a:p>
            <a:pPr algn="l">
              <a:spcBef>
                <a:spcPct val="50000"/>
              </a:spcBef>
              <a:defRPr/>
            </a:pPr>
            <a:endParaRPr lang="nl-NL" altLang="en-US" sz="2600" dirty="0">
              <a:latin typeface="Calibri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nl-NL" altLang="en-US" sz="2600" dirty="0">
                <a:latin typeface="Calibri" pitchFamily="34" charset="0"/>
              </a:rPr>
              <a:t>Deze verdeling ook zichtbaar in taakverdeling stuurgroep: ‘eerstverantwoordelijke’</a:t>
            </a:r>
            <a:endParaRPr lang="nl-NL" altLang="en-US" sz="26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6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77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</a:t>
            </a:r>
            <a:r>
              <a:rPr lang="nl-NL" sz="3600" b="1" dirty="0">
                <a:solidFill>
                  <a:schemeClr val="bg1"/>
                </a:solidFill>
              </a:rPr>
              <a:t>Uitvoering: techniek , bouw en installaties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</a:rPr>
              <a:t>Uitgangspunten techniek, bouw en installaties</a:t>
            </a:r>
            <a:r>
              <a:rPr lang="nl-NL" altLang="nl-NL" sz="2400" b="0" dirty="0"/>
              <a:t>:  </a:t>
            </a:r>
          </a:p>
          <a:p>
            <a:pPr algn="l" eaLnBrk="1" hangingPunct="1"/>
            <a:endParaRPr lang="nl-NL" altLang="nl-NL" sz="2400" b="0" dirty="0"/>
          </a:p>
          <a:p>
            <a:pPr algn="l" eaLnBrk="1" hangingPunct="1"/>
            <a:r>
              <a:rPr lang="nl-NL" altLang="en-US" sz="2400" b="0" dirty="0">
                <a:latin typeface="Calibri" panose="020F0502020204030204" pitchFamily="34" charset="0"/>
              </a:rPr>
              <a:t>-  Verbouw van gefragmenteerd gebouw naar compact gebouw.</a:t>
            </a:r>
          </a:p>
          <a:p>
            <a:pPr algn="l" eaLnBrk="1" hangingPunct="1"/>
            <a:r>
              <a:rPr lang="nl-NL" altLang="en-US" sz="2400" b="0" dirty="0">
                <a:latin typeface="Calibri" panose="020F0502020204030204" pitchFamily="34" charset="0"/>
              </a:rPr>
              <a:t>-  Beperken energievraag</a:t>
            </a:r>
          </a:p>
          <a:p>
            <a:pPr algn="l" eaLnBrk="1" hangingPunct="1"/>
            <a:r>
              <a:rPr lang="nl-NL" altLang="en-US" dirty="0">
                <a:latin typeface="Calibri" panose="020F0502020204030204" pitchFamily="34" charset="0"/>
              </a:rPr>
              <a:t>-  </a:t>
            </a:r>
            <a:r>
              <a:rPr lang="nl-NL" altLang="en-US" sz="2400" b="0" dirty="0" err="1">
                <a:latin typeface="Calibri" panose="020F0502020204030204" pitchFamily="34" charset="0"/>
              </a:rPr>
              <a:t>Energie-opwekking</a:t>
            </a:r>
            <a:endParaRPr lang="nl-NL" altLang="en-US" sz="24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0" dirty="0">
                <a:latin typeface="Calibri" panose="020F0502020204030204" pitchFamily="34" charset="0"/>
              </a:rPr>
              <a:t>-  Zo duurzaam mogelijk invullen (hergebruik materiaal, verantwoord materiaal)</a:t>
            </a: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98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Efficiënte indeling en compact gebouw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EAC1D56-BD13-C54E-9948-23E77EAB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29" y="1404730"/>
            <a:ext cx="8189843" cy="534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7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Beperken energievraag: LED verlichting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lh5.googleusercontent.com/-6Fs5r7VHeGA/UvVYWY9hxSI/AAAAAAAAJRU/9w8vo51rRBc/w657-h493-no/DSC00633.jpg">
            <a:extLst>
              <a:ext uri="{FF2B5EF4-FFF2-40B4-BE49-F238E27FC236}">
                <a16:creationId xmlns:a16="http://schemas.microsoft.com/office/drawing/2014/main" id="{D9C3AFFD-D384-361A-66A4-54A69637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" y="1455529"/>
            <a:ext cx="5017964" cy="376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rie.van.dorp\AppData\Local\Microsoft\Windows\Temporary Internet Files\Content.Outlook\00RXEU35\foto 3.JPG">
            <a:extLst>
              <a:ext uri="{FF2B5EF4-FFF2-40B4-BE49-F238E27FC236}">
                <a16:creationId xmlns:a16="http://schemas.microsoft.com/office/drawing/2014/main" id="{A2D93178-F839-DFDC-C8E8-4E61936B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91" y="1954861"/>
            <a:ext cx="5956444" cy="44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Centrumkerk Winsum, eerste </a:t>
            </a:r>
            <a:r>
              <a:rPr lang="nl-NL" sz="3600" b="1" dirty="0" err="1">
                <a:solidFill>
                  <a:schemeClr val="bg1"/>
                </a:solidFill>
              </a:rPr>
              <a:t>energieneutrale</a:t>
            </a:r>
            <a:r>
              <a:rPr lang="nl-NL" sz="3600" b="1" dirty="0">
                <a:solidFill>
                  <a:schemeClr val="bg1"/>
                </a:solidFill>
              </a:rPr>
              <a:t> kerk van NL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Gill Sans"/>
              <a:buNone/>
            </a:pPr>
            <a:endParaRPr lang="nl-NL" sz="2400" b="1" dirty="0">
              <a:solidFill>
                <a:srgbClr val="92D05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Gill Sans"/>
              <a:buNone/>
            </a:pPr>
            <a:r>
              <a:rPr lang="nl-NL" b="1" dirty="0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De </a:t>
            </a:r>
            <a:r>
              <a:rPr lang="nl-NL" sz="2400" b="1" dirty="0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kerk uit 1871 verbouwen tot mooie,  </a:t>
            </a:r>
            <a:r>
              <a:rPr lang="nl-NL" sz="2400" b="1" dirty="0" err="1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energieneutrale</a:t>
            </a:r>
            <a:r>
              <a:rPr lang="nl-NL" sz="2400" b="1" dirty="0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, functionele kerk.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Gill Sans"/>
              <a:buNone/>
            </a:pPr>
            <a:r>
              <a:rPr lang="nl-NL" b="1" dirty="0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N</a:t>
            </a:r>
            <a:r>
              <a:rPr lang="nl-NL" sz="2400" b="1" dirty="0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iet genoeg geld en teveel ideeën. En niet iedereen zag het zitten.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Gill Sans"/>
              <a:buNone/>
            </a:pPr>
            <a:endParaRPr lang="nl-NL" sz="2400" b="1" dirty="0">
              <a:solidFill>
                <a:srgbClr val="92D050"/>
              </a:solidFill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Gill Sans"/>
              <a:buNone/>
            </a:pPr>
            <a:r>
              <a:rPr lang="nl-NL" sz="2400" b="1" dirty="0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Presentatie: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r>
              <a:rPr lang="nl-NL" sz="2400" dirty="0">
                <a:ea typeface="Gill Sans"/>
                <a:cs typeface="Gill Sans"/>
                <a:sym typeface="Gill Sans"/>
              </a:rPr>
              <a:t>Aanpak en ervaringen in hoofdlijnen.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7000"/>
            </a:pPr>
            <a:endParaRPr lang="nl-NL" dirty="0">
              <a:ea typeface="Gill Sans"/>
              <a:cs typeface="Gill Sans"/>
              <a:sym typeface="Gill Sans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7000"/>
            </a:pPr>
            <a:r>
              <a:rPr lang="nl-NL" b="1" dirty="0">
                <a:solidFill>
                  <a:srgbClr val="92D050"/>
                </a:solidFill>
                <a:ea typeface="Gill Sans"/>
                <a:cs typeface="Gill Sans"/>
                <a:sym typeface="Gill Sans"/>
              </a:rPr>
              <a:t>Achtergrondinformatie: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7000"/>
            </a:pPr>
            <a:r>
              <a:rPr lang="nl-NL" dirty="0">
                <a:ea typeface="Gill Sans"/>
                <a:cs typeface="Gill Sans"/>
                <a:sym typeface="Gill Sans"/>
              </a:rPr>
              <a:t>- in bulletin of flyer ‘Ruimte voor duurzaam erfgoed’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7000"/>
            </a:pPr>
            <a:r>
              <a:rPr lang="nl-NL" dirty="0">
                <a:ea typeface="Gill Sans"/>
                <a:cs typeface="Gill Sans"/>
                <a:sym typeface="Gill Sans"/>
              </a:rPr>
              <a:t>- website (</a:t>
            </a:r>
            <a:r>
              <a:rPr lang="nl-NL" sz="2400" u="sng" dirty="0">
                <a:ea typeface="Gill Sans"/>
                <a:cs typeface="Gill Sans"/>
                <a:sym typeface="Gill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www.pgwh.nl/nl/Om</a:t>
            </a:r>
            <a:r>
              <a:rPr lang="nl-NL" sz="2400" u="sng" dirty="0">
                <a:ea typeface="Gill Sans"/>
                <a:cs typeface="Gill Sans"/>
                <a:sym typeface="Gill Sans"/>
              </a:rPr>
              <a:t>(na)telezen/Verbouw Centrumkerk</a:t>
            </a:r>
            <a:r>
              <a:rPr lang="nl-NL" sz="2400" dirty="0">
                <a:ea typeface="Gill Sans"/>
                <a:cs typeface="Gill Sans"/>
                <a:sym typeface="Gill Sans"/>
              </a:rPr>
              <a:t>)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r>
              <a:rPr lang="nl-NL" dirty="0">
                <a:ea typeface="Gill Sans"/>
                <a:cs typeface="Gill Sans"/>
                <a:sym typeface="Gill Sans"/>
              </a:rPr>
              <a:t>- of bel of kom </a:t>
            </a:r>
            <a:r>
              <a:rPr lang="nl-NL" sz="2400" dirty="0">
                <a:ea typeface="Gill Sans"/>
                <a:cs typeface="Gill Sans"/>
                <a:sym typeface="Gill Sans"/>
              </a:rPr>
              <a:t>langs. </a:t>
            </a:r>
          </a:p>
          <a:p>
            <a:pPr algn="l" eaLnBrk="1" hangingPunct="1">
              <a:spcBef>
                <a:spcPct val="50000"/>
              </a:spcBef>
            </a:pPr>
            <a:endParaRPr lang="nl-NL" altLang="en-US" sz="2400" b="0" dirty="0"/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endParaRPr lang="nl-NL" dirty="0"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</a:pPr>
            <a:endParaRPr lang="nl-NL" sz="2400" dirty="0">
              <a:latin typeface="Gill Sans"/>
              <a:ea typeface="Gill Sans"/>
              <a:cs typeface="Gill Sans"/>
              <a:sym typeface="Gill Sans"/>
            </a:endParaRPr>
          </a:p>
          <a:p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5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Beperken energievraag: isolatie en HR++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arie.van.dorp\AppData\Local\Microsoft\Windows\Temporary Internet Files\Content.IE5\Y1IBG2QS\P1210029[1].JPG">
            <a:extLst>
              <a:ext uri="{FF2B5EF4-FFF2-40B4-BE49-F238E27FC236}">
                <a16:creationId xmlns:a16="http://schemas.microsoft.com/office/drawing/2014/main" id="{E6F5F9DF-3F9B-4E22-2214-ED571A5F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" y="1512888"/>
            <a:ext cx="20939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820996F-4558-B90A-5357-4A10E61C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35" y="1547605"/>
            <a:ext cx="3263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rie.van.dorp\AppData\Local\Microsoft\Windows\Temporary Internet Files\Content.Outlook\ONI93TYB\Attachment-1 (4).jpeg">
            <a:extLst>
              <a:ext uri="{FF2B5EF4-FFF2-40B4-BE49-F238E27FC236}">
                <a16:creationId xmlns:a16="http://schemas.microsoft.com/office/drawing/2014/main" id="{8B3AFF6D-5655-8728-13C8-ECD3E69B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1" y="2583002"/>
            <a:ext cx="4991026" cy="374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s://lh6.googleusercontent.com/-jBrVTUR422c/Usf4hAdOorI/AAAAAAAASMA/dc6DXf0Gh1I/s512/P1210019.JPG">
            <a:extLst>
              <a:ext uri="{FF2B5EF4-FFF2-40B4-BE49-F238E27FC236}">
                <a16:creationId xmlns:a16="http://schemas.microsoft.com/office/drawing/2014/main" id="{69F6B488-CF8A-4647-517E-96F278CC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25" y="2998861"/>
            <a:ext cx="2496215" cy="332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29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Duurzaam invullen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b="1" dirty="0">
              <a:solidFill>
                <a:srgbClr val="92D050"/>
              </a:solidFill>
            </a:endParaRPr>
          </a:p>
          <a:p>
            <a:pPr algn="l"/>
            <a:r>
              <a:rPr lang="nl-NL" b="1" dirty="0">
                <a:solidFill>
                  <a:srgbClr val="92D050"/>
                </a:solidFill>
              </a:rPr>
              <a:t>90  PV-panelen op het dak</a:t>
            </a: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C2B8906-B6DC-FB0E-A083-24578DEC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0" y="1404729"/>
            <a:ext cx="6730409" cy="50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8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Duurzaam invullen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92D050"/>
                </a:solidFill>
              </a:rPr>
              <a:t>Warmte pompen: warmte uit buitenlucht,  warmte omzetten in warm CV-water</a:t>
            </a:r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rie.van.dorp\AppData\Local\Microsoft\Windows\Temporary Internet Files\Content.Outlook\00RXEU35\foto 4.JPG">
            <a:extLst>
              <a:ext uri="{FF2B5EF4-FFF2-40B4-BE49-F238E27FC236}">
                <a16:creationId xmlns:a16="http://schemas.microsoft.com/office/drawing/2014/main" id="{7907229B-D71A-8404-DF6D-B9C2EE93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" y="1949117"/>
            <a:ext cx="5517914" cy="41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rie.van.dorp\AppData\Local\Microsoft\Windows\Temporary Internet Files\Content.Outlook\00RXEU35\foto 2.JPG">
            <a:extLst>
              <a:ext uri="{FF2B5EF4-FFF2-40B4-BE49-F238E27FC236}">
                <a16:creationId xmlns:a16="http://schemas.microsoft.com/office/drawing/2014/main" id="{8225161F-D33E-AD4E-428B-54D292D9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9" y="1952831"/>
            <a:ext cx="5521226" cy="41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1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Duurzaam invullen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92D050"/>
                </a:solidFill>
              </a:rPr>
              <a:t>Ventilatie zalen met warmteterugwinning (&gt;80%)</a:t>
            </a:r>
          </a:p>
          <a:p>
            <a:pPr algn="l"/>
            <a:r>
              <a:rPr lang="nl-NL" b="1" dirty="0">
                <a:solidFill>
                  <a:srgbClr val="92D050"/>
                </a:solidFill>
              </a:rPr>
              <a:t>Luchtkanalen onder zaal                  Luchtbehandelingskast in de kelder</a:t>
            </a: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C:\Users\arie.van.dorp\AppData\Local\Microsoft\Windows\Temporary Internet Files\Content.Outlook\ONI93TYB\foto.JPG">
            <a:extLst>
              <a:ext uri="{FF2B5EF4-FFF2-40B4-BE49-F238E27FC236}">
                <a16:creationId xmlns:a16="http://schemas.microsoft.com/office/drawing/2014/main" id="{5DBA3ED2-5D91-8B7C-089A-878EBD2F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0" y="2281030"/>
            <a:ext cx="3276375" cy="43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arie.van.dorp\AppData\Local\Microsoft\Windows\Temporary Internet Files\Content.Outlook\00RXEU35\foto 1.JPG">
            <a:extLst>
              <a:ext uri="{FF2B5EF4-FFF2-40B4-BE49-F238E27FC236}">
                <a16:creationId xmlns:a16="http://schemas.microsoft.com/office/drawing/2014/main" id="{49B25D87-3A9F-0DB7-EDB8-7C22D5FF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60" y="2281030"/>
            <a:ext cx="5849568" cy="438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8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Duurzaam invullen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92D050"/>
                </a:solidFill>
              </a:rPr>
              <a:t>Laagtemperatuur verwarming (vloerverwarming)</a:t>
            </a:r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rie.van.dorp\AppData\Local\Microsoft\Windows\Temporary Internet Files\Content.Outlook\ONI93TYB\foto (2).JPG">
            <a:extLst>
              <a:ext uri="{FF2B5EF4-FFF2-40B4-BE49-F238E27FC236}">
                <a16:creationId xmlns:a16="http://schemas.microsoft.com/office/drawing/2014/main" id="{AE377CA2-89A5-5B9E-CC53-231BD1AA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" y="1927853"/>
            <a:ext cx="5239568" cy="39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rie.van.dorp\AppData\Local\Microsoft\Windows\Temporary Internet Files\Content.Outlook\ONI93TYB\foto (5).JPG">
            <a:extLst>
              <a:ext uri="{FF2B5EF4-FFF2-40B4-BE49-F238E27FC236}">
                <a16:creationId xmlns:a16="http://schemas.microsoft.com/office/drawing/2014/main" id="{868B71CE-D2AB-10CD-7A63-E4E8E813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7853"/>
            <a:ext cx="5259945" cy="39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7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Duurzaam invullen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92D050"/>
                </a:solidFill>
              </a:rPr>
              <a:t>Gebruikte vluchttrap (tweedehands gekocht), hergebruik bestrating</a:t>
            </a:r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3.googleusercontent.com/-EA9Xw9RgbEs/UvADWiHnqiI/AAAAAAAAJDA/Pfcshi809U8/w657-h493-no/DSC00616.jpg">
            <a:extLst>
              <a:ext uri="{FF2B5EF4-FFF2-40B4-BE49-F238E27FC236}">
                <a16:creationId xmlns:a16="http://schemas.microsoft.com/office/drawing/2014/main" id="{0E71DDAF-443B-3D2B-8908-78BC7E70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2092105"/>
            <a:ext cx="5471607" cy="410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lh5.googleusercontent.com/-wRTqwuoCoOw/Uo5lSvGshPI/AAAAAAAAR5U/T_Bgk4WCNV8/s576/P1200708.JPG">
            <a:extLst>
              <a:ext uri="{FF2B5EF4-FFF2-40B4-BE49-F238E27FC236}">
                <a16:creationId xmlns:a16="http://schemas.microsoft.com/office/drawing/2014/main" id="{B317B749-CE6F-2780-68A9-1BB3D63B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92105"/>
            <a:ext cx="5473771" cy="410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69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Duurzaam invullen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92D050"/>
                </a:solidFill>
              </a:rPr>
              <a:t>Hergebruik planken verwijderde balkons voor liturgisch centrum</a:t>
            </a:r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E:\4.JPG">
            <a:extLst>
              <a:ext uri="{FF2B5EF4-FFF2-40B4-BE49-F238E27FC236}">
                <a16:creationId xmlns:a16="http://schemas.microsoft.com/office/drawing/2014/main" id="{A91E87FF-2537-4A27-5ED9-1ED86512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4" y="1924715"/>
            <a:ext cx="5338456" cy="40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2.JPG">
            <a:extLst>
              <a:ext uri="{FF2B5EF4-FFF2-40B4-BE49-F238E27FC236}">
                <a16:creationId xmlns:a16="http://schemas.microsoft.com/office/drawing/2014/main" id="{5FDEC94D-F1DF-C838-DA62-8C893C23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71" y="1924715"/>
            <a:ext cx="5336315" cy="40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08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Uitvoering: financiën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We hadden 1,4 miljoen nodig.  Dat hadden we niet: 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  Geld werven uit de gemeente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  Subsidies aanvragen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  Acties opzetten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  Verkoop pastorie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  Vermogen (beperkt geld uit vermogen te halen) </a:t>
            </a:r>
          </a:p>
          <a:p>
            <a:pPr algn="l" eaLnBrk="1" hangingPunct="1">
              <a:buFontTx/>
              <a:buChar char="-"/>
            </a:pPr>
            <a:endParaRPr lang="nl-NL" altLang="nl-NL" sz="24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0" dirty="0">
                <a:latin typeface="Calibri" panose="020F0502020204030204" pitchFamily="34" charset="0"/>
              </a:rPr>
              <a:t>Najaar 2012 was er </a:t>
            </a:r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een miljoen binnen </a:t>
            </a:r>
            <a:r>
              <a:rPr lang="nl-NL" altLang="nl-NL" sz="2400" b="0" dirty="0">
                <a:latin typeface="Calibri" panose="020F0502020204030204" pitchFamily="34" charset="0"/>
              </a:rPr>
              <a:t>en konden we niet langer wachten omdat subsidies zouden verlopen.</a:t>
            </a: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326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Uitvoering: vormgeving proces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 eaLnBrk="1" hangingPunct="1"/>
            <a:endParaRPr lang="nl-NL" altLang="nl-NL" dirty="0"/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Visie en feiten: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Werk vanuit een lange-termijn visie, gebaseerd op goede en realistische gegevens.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Besteed tijd aan v</a:t>
            </a:r>
            <a:r>
              <a:rPr lang="nl-NL" altLang="en-US" sz="2400" b="0" dirty="0">
                <a:latin typeface="Calibri" panose="020F0502020204030204" pitchFamily="34" charset="0"/>
              </a:rPr>
              <a:t>ooronderzoek, c</a:t>
            </a:r>
            <a:r>
              <a:rPr lang="en-US" altLang="en-US" sz="2400" b="0" dirty="0" err="1">
                <a:latin typeface="Calibri" panose="020F0502020204030204" pitchFamily="34" charset="0"/>
              </a:rPr>
              <a:t>ijfers</a:t>
            </a:r>
            <a:r>
              <a:rPr lang="en-US" altLang="en-US" sz="2400" b="0" dirty="0">
                <a:latin typeface="Calibri" panose="020F0502020204030204" pitchFamily="34" charset="0"/>
              </a:rPr>
              <a:t>, </a:t>
            </a:r>
            <a:r>
              <a:rPr lang="en-US" altLang="en-US" sz="2400" b="0" dirty="0" err="1">
                <a:latin typeface="Calibri" panose="020F0502020204030204" pitchFamily="34" charset="0"/>
              </a:rPr>
              <a:t>trendanalyses</a:t>
            </a:r>
            <a:r>
              <a:rPr lang="en-US" altLang="en-US" sz="2400" b="0" dirty="0">
                <a:latin typeface="Calibri" panose="020F0502020204030204" pitchFamily="34" charset="0"/>
              </a:rPr>
              <a:t>, </a:t>
            </a:r>
            <a:r>
              <a:rPr lang="en-US" altLang="en-US" sz="2400" b="0" dirty="0" err="1">
                <a:latin typeface="Calibri" panose="020F0502020204030204" pitchFamily="34" charset="0"/>
              </a:rPr>
              <a:t>verklaringen</a:t>
            </a:r>
            <a:r>
              <a:rPr lang="en-US" altLang="en-US" sz="2400" b="0" dirty="0">
                <a:latin typeface="Calibri" panose="020F0502020204030204" pitchFamily="34" charset="0"/>
              </a:rPr>
              <a:t>. Maak s</a:t>
            </a:r>
            <a:r>
              <a:rPr lang="nl-NL" altLang="en-US" sz="2400" b="0" dirty="0" err="1">
                <a:latin typeface="Calibri" panose="020F0502020204030204" pitchFamily="34" charset="0"/>
              </a:rPr>
              <a:t>cenario’s</a:t>
            </a:r>
            <a:r>
              <a:rPr lang="nl-NL" altLang="en-US" sz="2400" b="0" dirty="0">
                <a:latin typeface="Calibri" panose="020F0502020204030204" pitchFamily="34" charset="0"/>
              </a:rPr>
              <a:t>.</a:t>
            </a:r>
            <a:endParaRPr lang="nl-NL" altLang="en-US" dirty="0">
              <a:latin typeface="Calibri" panose="020F0502020204030204" pitchFamily="34" charset="0"/>
            </a:endParaRP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Wees eerlijk over onzekerheden en spiegel het niet te mooi voor.   </a:t>
            </a:r>
          </a:p>
          <a:p>
            <a:pPr algn="l"/>
            <a:endParaRPr lang="nl-NL" altLang="en-US" sz="2400" b="0" dirty="0">
              <a:latin typeface="Calibri" panose="020F0502020204030204" pitchFamily="34" charset="0"/>
            </a:endParaRPr>
          </a:p>
          <a:p>
            <a:pPr algn="l"/>
            <a:r>
              <a:rPr lang="nl-NL" alt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Veel geld uitgeven is spannend</a:t>
            </a:r>
            <a:r>
              <a:rPr lang="nl-NL" altLang="en-US" dirty="0">
                <a:latin typeface="Calibri" panose="020F0502020204030204" pitchFamily="34" charset="0"/>
              </a:rPr>
              <a:t>: </a:t>
            </a:r>
            <a:endParaRPr lang="nl-NL" altLang="en-US" sz="2400" b="0" dirty="0">
              <a:latin typeface="Calibri" panose="020F0502020204030204" pitchFamily="34" charset="0"/>
            </a:endParaRPr>
          </a:p>
          <a:p>
            <a:pPr algn="l"/>
            <a:r>
              <a:rPr lang="nl-NL" altLang="en-US" sz="2400" b="0" dirty="0">
                <a:latin typeface="Calibri" panose="020F0502020204030204" pitchFamily="34" charset="0"/>
              </a:rPr>
              <a:t>Enthousiasme is wat anders dan geld geven.  Wij gaven alleen geen geld dat er was. </a:t>
            </a:r>
          </a:p>
          <a:p>
            <a:pPr algn="l"/>
            <a:r>
              <a:rPr lang="nl-NL" altLang="en-US" sz="2400" b="0" dirty="0">
                <a:latin typeface="Calibri" panose="020F0502020204030204" pitchFamily="34" charset="0"/>
              </a:rPr>
              <a:t>Geen hypotheek op elkaar (en de toekomst).</a:t>
            </a:r>
          </a:p>
          <a:p>
            <a:pPr algn="l"/>
            <a:endParaRPr lang="nl-NL" altLang="en-US" sz="24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Heb een lange adem</a:t>
            </a:r>
            <a:r>
              <a:rPr lang="nl-NL" altLang="en-US" sz="2400" b="0" dirty="0">
                <a:latin typeface="Calibri" panose="020F0502020204030204" pitchFamily="34" charset="0"/>
              </a:rPr>
              <a:t>.</a:t>
            </a:r>
          </a:p>
          <a:p>
            <a:pPr algn="l"/>
            <a:endParaRPr lang="nl-NL" b="1" dirty="0">
              <a:solidFill>
                <a:srgbClr val="92D050"/>
              </a:solidFill>
            </a:endParaRP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39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Uitvoering: financiën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 eaLnBrk="1" hangingPunct="1"/>
            <a:endParaRPr lang="nl-NL" altLang="nl-NL" sz="24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“Met een miljoen gaan we het doen”</a:t>
            </a:r>
          </a:p>
          <a:p>
            <a:pPr algn="l" eaLnBrk="1" hangingPunct="1"/>
            <a:r>
              <a:rPr lang="nl-NL" altLang="nl-NL" sz="2400" b="0" dirty="0">
                <a:latin typeface="Calibri" panose="020F0502020204030204" pitchFamily="34" charset="0"/>
              </a:rPr>
              <a:t>Daarom: “uitgekleed bouwen” en niet inrichten.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Bouw versoberd.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Oude meubels en installatie mee. 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Goedkope keuken, zelfbouw.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Wel liftschacht maar nog geen lift.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En zelfwerkzaamheid maximaal (goed overleg met aannemer).</a:t>
            </a:r>
          </a:p>
          <a:p>
            <a:pPr algn="l" eaLnBrk="1" hangingPunct="1"/>
            <a:endParaRPr lang="nl-NL" altLang="nl-NL" sz="24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Maar wel energieneutraal</a:t>
            </a:r>
            <a:r>
              <a:rPr lang="nl-NL" altLang="nl-NL" sz="2400" b="0" dirty="0">
                <a:latin typeface="Calibri" panose="020F0502020204030204" pitchFamily="34" charset="0"/>
              </a:rPr>
              <a:t>: daar niet op inleveren! </a:t>
            </a:r>
            <a:endParaRPr lang="nl-NL" altLang="nl-NL" sz="2400" b="0" dirty="0">
              <a:solidFill>
                <a:srgbClr val="CC66FF"/>
              </a:solidFill>
              <a:latin typeface="Calibri" panose="020F0502020204030204" pitchFamily="34" charset="0"/>
            </a:endParaRP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49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Kernpunt 1: je doet het samen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 lnSpcReduction="10000"/>
          </a:bodyPr>
          <a:lstStyle/>
          <a:p>
            <a:pPr algn="l"/>
            <a:endParaRPr lang="nl-NL" dirty="0"/>
          </a:p>
          <a:p>
            <a:pPr algn="l"/>
            <a:r>
              <a:rPr lang="nl-NL" b="1" dirty="0">
                <a:solidFill>
                  <a:srgbClr val="92D050"/>
                </a:solidFill>
              </a:rPr>
              <a:t>Verduurzaming doe je samen: </a:t>
            </a:r>
            <a:r>
              <a:rPr lang="nl-NL" altLang="en-US" b="1" dirty="0">
                <a:solidFill>
                  <a:srgbClr val="92D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alloze gemeenteleden, talloze acties, talloze rollen.</a:t>
            </a:r>
            <a:endParaRPr lang="nl-NL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Gulle gevers, prullariakopers, subsidiewervers,  bouwkundigen die meedachten over tekeningen, financieel deskundigen, mensen met organisatietalent, fancy-fair-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organiseerders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 en standhouders, boekverkopers,  koks in huiskamerrestaurants,  briefbezorgers en ophalers van toezeggingen, deelnemers aan acties en activiteiten, bouwbulletinbezorgers, waxinelichtjesverkopers, 2ehandskledingverkopers, slopers, schilders, puinruimers, </a:t>
            </a:r>
            <a:r>
              <a:rPr lang="nl-NL" altLang="en-US" dirty="0">
                <a:latin typeface="Calibri" panose="020F0502020204030204" pitchFamily="34" charset="0"/>
                <a:cs typeface="Arial" panose="020B0604020202020204" pitchFamily="34" charset="0"/>
              </a:rPr>
              <a:t>technici, stukadoors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timmerlieden, 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aanvegers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 en stofzuigers, elektriciens</a:t>
            </a:r>
            <a:r>
              <a:rPr lang="nl-NL" altLang="en-US" dirty="0">
                <a:latin typeface="Calibri" panose="020F0502020204030204" pitchFamily="34" charset="0"/>
                <a:cs typeface="Arial" panose="020B0604020202020204" pitchFamily="34" charset="0"/>
              </a:rPr>
              <a:t>, planners van vrijwilligers, 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fotografen,  volleybaltoernooi-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organiseerders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boottochtverzorgers, kerstdinerverzorgers, 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paasontbijtregelaars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kaartjesmakers, tekstschrijvers, cake- en taartenbakkers, soep- en stamppotkokers, koffie- en theeverzorgers, 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breiers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creatieve knutselaars, nadenkers over de inrichting, plant- en 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bloemenoppotters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levende standbeelden, 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handdoekborduurders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stenenbikkers, tractor- en </a:t>
            </a:r>
            <a:r>
              <a:rPr lang="nl-NL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shovelbeschikbaarstellers</a:t>
            </a:r>
            <a:r>
              <a:rPr lang="nl-NL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kerkpleinstenenleggers, vergadertijgers, kritische meedenkers,  toezichthouders en oppertoezichthouders……</a:t>
            </a:r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53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Uitvoering: financiën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 fontScale="92500"/>
          </a:bodyPr>
          <a:lstStyle/>
          <a:p>
            <a:pPr algn="l" eaLnBrk="1" hangingPunct="1"/>
            <a:endParaRPr lang="nl-NL" altLang="nl-NL" sz="2400" b="0" dirty="0">
              <a:latin typeface="Calibri" panose="020F0502020204030204" pitchFamily="34" charset="0"/>
            </a:endParaRPr>
          </a:p>
          <a:p>
            <a:pPr algn="l"/>
            <a:r>
              <a:rPr lang="nl-NL" altLang="nl-NL" sz="2600" b="1" dirty="0">
                <a:solidFill>
                  <a:srgbClr val="92D050"/>
                </a:solidFill>
                <a:latin typeface="Calibri" panose="020F0502020204030204" pitchFamily="34" charset="0"/>
              </a:rPr>
              <a:t>Kogel door de kerk: en toen kwam de energie los: : </a:t>
            </a:r>
          </a:p>
          <a:p>
            <a:pPr algn="l"/>
            <a:endParaRPr lang="nl-NL" altLang="nl-NL" sz="26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600" dirty="0">
                <a:latin typeface="Calibri" panose="020F0502020204030204" pitchFamily="34" charset="0"/>
              </a:rPr>
              <a:t>Bouwhulp door gemeenteleden: gehoopte </a:t>
            </a:r>
            <a:r>
              <a:rPr lang="nl-NL" altLang="nl-NL" sz="2600" b="0" dirty="0">
                <a:latin typeface="Calibri" panose="020F0502020204030204" pitchFamily="34" charset="0"/>
              </a:rPr>
              <a:t>bezuiniging € 100.000 werd €175.000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600" dirty="0">
                <a:latin typeface="Calibri" panose="020F0502020204030204" pitchFamily="34" charset="0"/>
                <a:cs typeface="Arial" panose="020B0604020202020204" pitchFamily="34" charset="0"/>
              </a:rPr>
              <a:t>Concrete extra acties: “</a:t>
            </a:r>
            <a:r>
              <a:rPr lang="nl-NL" altLang="nl-NL" sz="2600" b="0" dirty="0">
                <a:latin typeface="Calibri" panose="020F0502020204030204" pitchFamily="34" charset="0"/>
              </a:rPr>
              <a:t>hoezo nog geen lift? geen geluidsinstallatie? oude kraakstoelen meenemen? geen nieuw liturgisch meubilair?” “Ik zal zorgen voor …….”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600" b="0" dirty="0">
                <a:latin typeface="Calibri" panose="020F0502020204030204" pitchFamily="34" charset="0"/>
                <a:cs typeface="Arial" panose="020B0604020202020204" pitchFamily="34" charset="0"/>
              </a:rPr>
              <a:t>Tijdens de bouw nam het budget toe: mensen bleven of gingen nu geven. </a:t>
            </a:r>
          </a:p>
          <a:p>
            <a:pPr marL="342900" indent="-342900" algn="l">
              <a:buFontTx/>
              <a:buChar char="-"/>
            </a:pPr>
            <a:r>
              <a:rPr lang="nl-NL" altLang="nl-NL" sz="2600" b="0" dirty="0">
                <a:latin typeface="Calibri" panose="020F0502020204030204" pitchFamily="34" charset="0"/>
                <a:cs typeface="Arial" panose="020B0604020202020204" pitchFamily="34" charset="0"/>
              </a:rPr>
              <a:t>Meewerkende ‘bouwvakkers’ bedachten slimme oplossingen met besparingen.</a:t>
            </a:r>
          </a:p>
          <a:p>
            <a:pPr marL="342900" indent="-342900" algn="l">
              <a:buFontTx/>
              <a:buChar char="-"/>
            </a:pPr>
            <a:r>
              <a:rPr lang="nl-NL" altLang="nl-NL" sz="2600" dirty="0">
                <a:latin typeface="Calibri" panose="020F0502020204030204" pitchFamily="34" charset="0"/>
              </a:rPr>
              <a:t>Slim inkopen via gemeenteleden.</a:t>
            </a:r>
          </a:p>
          <a:p>
            <a:pPr algn="l"/>
            <a:endParaRPr lang="nl-NL" altLang="nl-NL" sz="26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600" b="0" dirty="0">
                <a:latin typeface="Calibri" panose="020F0502020204030204" pitchFamily="34" charset="0"/>
                <a:cs typeface="Arial" panose="020B0604020202020204" pitchFamily="34" charset="0"/>
              </a:rPr>
              <a:t>Uiteindelijk; ook lift en alle inrichting gereed bij opening, behalve stoelen (al wel besteld). </a:t>
            </a: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07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Uitvoering: financiën succesvol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Autofit/>
          </a:bodyPr>
          <a:lstStyle/>
          <a:p>
            <a:pPr algn="l" eaLnBrk="1" hangingPunct="1"/>
            <a:endParaRPr lang="nl-NL" altLang="nl-NL" sz="1800" b="1" dirty="0">
              <a:solidFill>
                <a:srgbClr val="92D050"/>
              </a:solidFill>
            </a:endParaRPr>
          </a:p>
          <a:p>
            <a:pPr algn="l" eaLnBrk="1" hangingPunct="1"/>
            <a:r>
              <a:rPr lang="nl-NL" altLang="nl-NL" b="1" dirty="0">
                <a:solidFill>
                  <a:srgbClr val="92D050"/>
                </a:solidFill>
              </a:rPr>
              <a:t>Binnen begroting en binnen later nog bijgesteld budget</a:t>
            </a:r>
          </a:p>
          <a:p>
            <a:pPr algn="l" eaLnBrk="1" hangingPunct="1"/>
            <a:endParaRPr lang="nl-NL" altLang="nl-NL" b="1" dirty="0">
              <a:solidFill>
                <a:srgbClr val="92D050"/>
              </a:solidFill>
            </a:endParaRPr>
          </a:p>
          <a:p>
            <a:pPr algn="l" eaLnBrk="1" hangingPunct="1"/>
            <a:r>
              <a:rPr lang="nl-NL" altLang="nl-NL" b="1" dirty="0">
                <a:solidFill>
                  <a:srgbClr val="92D050"/>
                </a:solidFill>
              </a:rPr>
              <a:t>Kosten:  (</a:t>
            </a:r>
            <a:r>
              <a:rPr lang="nl-NL" altLang="nl-NL" b="1" i="1" dirty="0">
                <a:solidFill>
                  <a:srgbClr val="92D050"/>
                </a:solidFill>
              </a:rPr>
              <a:t>let op: prijspeil 2013-2014</a:t>
            </a:r>
            <a:r>
              <a:rPr lang="nl-NL" altLang="nl-NL" b="1" dirty="0">
                <a:solidFill>
                  <a:srgbClr val="92D050"/>
                </a:solidFill>
              </a:rPr>
              <a:t>):  </a:t>
            </a:r>
            <a:r>
              <a:rPr lang="nl-NL" altLang="nl-NL" dirty="0"/>
              <a:t>totaal </a:t>
            </a:r>
            <a:r>
              <a:rPr lang="nl-NL" dirty="0">
                <a:ea typeface="Times New Roman"/>
                <a:cs typeface="Arial"/>
              </a:rPr>
              <a:t>€ </a:t>
            </a:r>
            <a:r>
              <a:rPr lang="nl-NL" altLang="nl-NL" dirty="0"/>
              <a:t>1.220.00</a:t>
            </a:r>
          </a:p>
          <a:p>
            <a:pPr algn="l"/>
            <a:endParaRPr lang="nl-NL" altLang="nl-NL" b="1" dirty="0">
              <a:solidFill>
                <a:srgbClr val="92D050"/>
              </a:solidFill>
            </a:endParaRPr>
          </a:p>
          <a:p>
            <a:pPr algn="l"/>
            <a:r>
              <a:rPr lang="nl-NL" altLang="nl-NL" b="1" dirty="0">
                <a:solidFill>
                  <a:srgbClr val="92D050"/>
                </a:solidFill>
              </a:rPr>
              <a:t>Dekking: </a:t>
            </a:r>
          </a:p>
          <a:p>
            <a:pPr marL="342900" indent="-342900" algn="l">
              <a:buFontTx/>
              <a:buChar char="-"/>
            </a:pPr>
            <a:r>
              <a:rPr lang="nl-NL" altLang="nl-NL" b="0" dirty="0"/>
              <a:t>uit eigendom/vermogen en verkoop pastorie (</a:t>
            </a:r>
            <a:r>
              <a:rPr lang="nl-NL" dirty="0">
                <a:ea typeface="Times New Roman"/>
                <a:cs typeface="Arial"/>
              </a:rPr>
              <a:t>€</a:t>
            </a:r>
            <a:r>
              <a:rPr lang="nl-NL" altLang="nl-NL" b="0" dirty="0"/>
              <a:t>630.000)</a:t>
            </a:r>
          </a:p>
          <a:p>
            <a:pPr marL="342900" indent="-342900" algn="l">
              <a:buFontTx/>
              <a:buChar char="-"/>
            </a:pPr>
            <a:r>
              <a:rPr lang="nl-NL" altLang="nl-NL" dirty="0"/>
              <a:t>giften gemeenteleden (</a:t>
            </a:r>
            <a:r>
              <a:rPr lang="nl-NL" dirty="0">
                <a:ea typeface="Times New Roman"/>
                <a:cs typeface="Arial"/>
              </a:rPr>
              <a:t>€405</a:t>
            </a:r>
            <a:r>
              <a:rPr lang="nl-NL" altLang="nl-NL" b="0" dirty="0"/>
              <a:t>.000)</a:t>
            </a:r>
          </a:p>
          <a:p>
            <a:pPr marL="342900" indent="-342900" algn="l">
              <a:buFontTx/>
              <a:buChar char="-"/>
            </a:pPr>
            <a:r>
              <a:rPr lang="nl-NL" altLang="nl-NL" b="0" dirty="0"/>
              <a:t>subsidies (</a:t>
            </a:r>
            <a:r>
              <a:rPr lang="nl-NL" dirty="0">
                <a:ea typeface="Times New Roman"/>
                <a:cs typeface="Arial"/>
              </a:rPr>
              <a:t>€ </a:t>
            </a:r>
            <a:r>
              <a:rPr lang="nl-NL" altLang="nl-NL" b="0" dirty="0"/>
              <a:t>185.000)</a:t>
            </a:r>
          </a:p>
          <a:p>
            <a:pPr algn="l"/>
            <a:endParaRPr lang="nl-NL" sz="1800" dirty="0"/>
          </a:p>
          <a:p>
            <a:pPr algn="l"/>
            <a:endParaRPr lang="nl-NL" sz="1800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892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45D98-64A4-F7AA-CC9D-6A2BC2906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8C1F6-5652-00AB-0B9E-E482CFDD9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Uitvoering: energie: </a:t>
            </a:r>
            <a:r>
              <a:rPr lang="nl-NL" sz="3600" b="1" dirty="0">
                <a:solidFill>
                  <a:schemeClr val="bg1"/>
                </a:solidFill>
              </a:rPr>
              <a:t>‘nul op de meter’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FD9F75-855F-CB9D-DA24-687D39A0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 lnSpcReduction="10000"/>
          </a:bodyPr>
          <a:lstStyle/>
          <a:p>
            <a:pPr algn="l"/>
            <a:endParaRPr lang="nl-NL" dirty="0"/>
          </a:p>
          <a:p>
            <a:pPr algn="l" eaLnBrk="1" hangingPunct="1"/>
            <a:r>
              <a:rPr lang="nl-NL" altLang="nl-NL" b="1" dirty="0">
                <a:solidFill>
                  <a:srgbClr val="92D050"/>
                </a:solidFill>
                <a:latin typeface="Calibri" panose="020F0502020204030204" pitchFamily="34" charset="0"/>
              </a:rPr>
              <a:t>Sinds ingebruikname 2014 energieneutraal (en ‘van het gas af’)</a:t>
            </a:r>
          </a:p>
          <a:p>
            <a:pPr marL="342900" lvl="0" indent="-342900" algn="l">
              <a:buFontTx/>
              <a:buChar char="-"/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Energiekosten 2012: €14.000,- (</a:t>
            </a:r>
            <a:r>
              <a:rPr lang="nl-NL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prijspeil 2012!)</a:t>
            </a:r>
          </a:p>
          <a:p>
            <a:pPr marL="342900" lvl="0" indent="-342900" algn="l">
              <a:buFontTx/>
              <a:buChar char="-"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Sinds 2014; 54% minder energie nodig. </a:t>
            </a:r>
          </a:p>
          <a:p>
            <a:pPr marL="342900" lvl="0" indent="-342900" algn="l">
              <a:buFontTx/>
              <a:buChar char="-"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Restvraag afgedekt (zonnepanelen/warmtepomp), b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ehalve in 2023-2024, zomer met c</a:t>
            </a: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11% m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inder zonopbrengst.</a:t>
            </a:r>
          </a:p>
          <a:p>
            <a:pPr lvl="0" algn="l"/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/>
            <a:r>
              <a:rPr lang="nl-NL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Ontwikkelingen; kosten nemen toe….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l"/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Kosten vaste lasten energie zijn fors toegenomen, worden </a:t>
            </a:r>
            <a:r>
              <a:rPr lang="nl-NL" i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niet meer of maar deels 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afgedek</a:t>
            </a: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door opbrengst panelen. Max. kosten 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</a:t>
            </a: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1700 per jaar. 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- Vanaf 2027: salderen afgeschaft, financieel rendement zal dalen, </a:t>
            </a: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 ener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gieneutraal (opwek = gebruik). </a:t>
            </a:r>
          </a:p>
          <a:p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00E053B9-4FEA-335A-C18E-1B8440644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867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Uitvoering: proces: werken met externen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r>
              <a:rPr lang="nl-NL" altLang="nl-NL" dirty="0">
                <a:latin typeface="Calibri" panose="020F0502020204030204" pitchFamily="34" charset="0"/>
              </a:rPr>
              <a:t>Bij de inzet van (externe) deskundigen hielden we </a:t>
            </a:r>
            <a:r>
              <a:rPr lang="nl-NL" altLang="nl-NL" b="1" dirty="0">
                <a:solidFill>
                  <a:srgbClr val="92D050"/>
                </a:solidFill>
                <a:latin typeface="Calibri" panose="020F0502020204030204" pitchFamily="34" charset="0"/>
              </a:rPr>
              <a:t>zelf de regie</a:t>
            </a:r>
            <a:r>
              <a:rPr lang="nl-NL" altLang="nl-NL" dirty="0"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nl-NL" altLang="nl-NL" dirty="0">
                <a:latin typeface="Calibri" panose="020F0502020204030204" pitchFamily="34" charset="0"/>
              </a:rPr>
              <a:t>-  Externe </a:t>
            </a:r>
            <a:r>
              <a:rPr lang="nl-NL" altLang="nl-NL" sz="2400" b="0" dirty="0">
                <a:latin typeface="Calibri" panose="020F0502020204030204" pitchFamily="34" charset="0"/>
              </a:rPr>
              <a:t>deskundigen waren echt extern: geen gemeenteleden. 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  Vrij blijven van de architect; per fase afronden, extern laten controleren</a:t>
            </a:r>
          </a:p>
          <a:p>
            <a:pPr algn="l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Een goede aannemer: uit de regio, wil werken met vrijwilligers, meedenkend over 	goedkopere oplossingen, </a:t>
            </a:r>
            <a:r>
              <a:rPr lang="nl-NL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opbrengst van de bezuiniging naar ons, flexi</a:t>
            </a:r>
            <a:r>
              <a:rPr lang="nl-NL" alt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 bij 	wijzigingen.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  <a:cs typeface="Times New Roman" panose="02020603050405020304" pitchFamily="18" charset="0"/>
              </a:rPr>
              <a:t>   Een raamcontract met de notaris voor schenkingen, lenen van geld aan kerk etc. </a:t>
            </a:r>
            <a:endParaRPr lang="nl-NL" altLang="nl-NL" sz="2400" b="0" dirty="0">
              <a:latin typeface="Calibri" panose="020F0502020204030204" pitchFamily="34" charset="0"/>
            </a:endParaRPr>
          </a:p>
          <a:p>
            <a:pPr algn="l" eaLnBrk="1" hangingPunct="1"/>
            <a:endParaRPr lang="nl-NL" altLang="nl-NL" sz="2400" b="0" dirty="0"/>
          </a:p>
          <a:p>
            <a:pPr algn="l" eaLnBrk="1" hangingPunct="1"/>
            <a:r>
              <a:rPr lang="nl-NL" altLang="nl-NL" dirty="0"/>
              <a:t>Meewerkende gemeenteleden (ook als ze specifiek deskundig zijn, geluidstechnicus bijvoorbeeld) </a:t>
            </a:r>
            <a:r>
              <a:rPr lang="nl-NL" altLang="nl-NL" b="1" dirty="0">
                <a:solidFill>
                  <a:srgbClr val="92D050"/>
                </a:solidFill>
              </a:rPr>
              <a:t>doen dat gratis qua werktijd en leveren zonder winst  </a:t>
            </a:r>
            <a:endParaRPr lang="nl-NL" altLang="nl-NL" sz="2400" b="1" dirty="0">
              <a:solidFill>
                <a:srgbClr val="92D050"/>
              </a:solidFill>
            </a:endParaRPr>
          </a:p>
          <a:p>
            <a:pPr algn="l"/>
            <a:endParaRPr lang="nl-NL" b="1" dirty="0">
              <a:solidFill>
                <a:srgbClr val="92D050"/>
              </a:solidFill>
            </a:endParaRP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201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Uitvoering: proces: verantwoordelijkheden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/>
            <a:r>
              <a:rPr lang="nl-NL" altLang="nl-NL" b="1" dirty="0">
                <a:solidFill>
                  <a:srgbClr val="92D050"/>
                </a:solidFill>
                <a:latin typeface="Calibri" panose="020F0502020204030204" pitchFamily="34" charset="0"/>
              </a:rPr>
              <a:t>De stuurgroep  stuurt</a:t>
            </a:r>
            <a:endParaRPr lang="nl-NL" b="1" dirty="0"/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Heel helder: regie en verantwoordelijkheid ligt in de stuurgroep. Op basis en binnen de context van het mandaat van de kerkenraad.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Deelverantwoordelijkheden worden wel bij anderen gelegd. Met opdracht en grenzen. De stuurgroep draagt verantwoordelijkheid voor alles wat ze uitzet en (laat) doen.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dirty="0">
                <a:latin typeface="Calibri" panose="020F0502020204030204" pitchFamily="34" charset="0"/>
              </a:rPr>
              <a:t>H</a:t>
            </a:r>
            <a:r>
              <a:rPr lang="nl-NL" altLang="nl-NL" sz="2400" b="0" dirty="0">
                <a:latin typeface="Calibri" panose="020F0502020204030204" pitchFamily="34" charset="0"/>
              </a:rPr>
              <a:t>elder over de rollen en taken: </a:t>
            </a:r>
          </a:p>
          <a:p>
            <a:pPr marL="800100" lvl="1" indent="-342900" algn="l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er zijn beslissers en uitvoerders. </a:t>
            </a:r>
          </a:p>
          <a:p>
            <a:pPr marL="800100" lvl="1" indent="-342900" algn="l">
              <a:buFontTx/>
              <a:buChar char="-"/>
            </a:pPr>
            <a:r>
              <a:rPr lang="nl-NL" altLang="nl-NL" sz="2400" dirty="0">
                <a:latin typeface="Calibri" panose="020F0502020204030204" pitchFamily="34" charset="0"/>
              </a:rPr>
              <a:t>e</a:t>
            </a:r>
            <a:r>
              <a:rPr lang="nl-NL" altLang="nl-NL" sz="2400" b="0" dirty="0">
                <a:latin typeface="Calibri" panose="020F0502020204030204" pitchFamily="34" charset="0"/>
              </a:rPr>
              <a:t>r is een fase van meedenken (vóór het besluit) en een fase daarna; de fase van uitvoeren. </a:t>
            </a:r>
          </a:p>
          <a:p>
            <a:pPr marL="800100" lvl="1" indent="-342900" algn="l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voor ieder geldt: neem verantwoordelijkheid voor je taak en verantwoord je aan wie je die taak gaf</a:t>
            </a:r>
            <a:r>
              <a:rPr lang="nl-NL" altLang="nl-NL" sz="2400" dirty="0">
                <a:latin typeface="Calibri" panose="020F0502020204030204" pitchFamily="34" charset="0"/>
              </a:rPr>
              <a:t>;  de stuurgroep. En die </a:t>
            </a:r>
            <a:r>
              <a:rPr lang="nl-NL" altLang="nl-NL" sz="2400" b="0" dirty="0">
                <a:latin typeface="Calibri" panose="020F0502020204030204" pitchFamily="34" charset="0"/>
              </a:rPr>
              <a:t>verantwoordt zich ook voor jouw taken aan de kerkenraad. </a:t>
            </a:r>
          </a:p>
          <a:p>
            <a:pPr algn="l" eaLnBrk="1" hangingPunct="1"/>
            <a:endParaRPr lang="nl-NL" altLang="nl-NL" b="0" dirty="0">
              <a:latin typeface="Calibri" panose="020F0502020204030204" pitchFamily="34" charset="0"/>
            </a:endParaRPr>
          </a:p>
          <a:p>
            <a:pPr eaLnBrk="1" hangingPunct="1"/>
            <a:endParaRPr lang="nl-NL" altLang="nl-NL" sz="2400" b="0" dirty="0"/>
          </a:p>
          <a:p>
            <a:pPr eaLnBrk="1" hangingPunct="1"/>
            <a:endParaRPr lang="nl-NL" altLang="nl-NL" sz="2400" b="0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57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Uitvoering: </a:t>
            </a:r>
            <a:r>
              <a:rPr lang="nl-NL" altLang="nl-NL" sz="3600" b="1" dirty="0">
                <a:solidFill>
                  <a:schemeClr val="bg1"/>
                </a:solidFill>
              </a:rPr>
              <a:t>communiceren en communiceren en ……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Communiceren doe je niet teveel: informeren, verantwoorden, afstemmen.  </a:t>
            </a:r>
            <a:endParaRPr lang="nl-NL" altLang="nl-NL" sz="24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0" dirty="0">
                <a:latin typeface="Calibri" panose="020F0502020204030204" pitchFamily="34" charset="0"/>
              </a:rPr>
              <a:t>Verdragen soms ook…..   (en leeglopen in de stuurgroep, klein houden…)</a:t>
            </a:r>
          </a:p>
          <a:p>
            <a:pPr algn="l" eaLnBrk="1" hangingPunct="1"/>
            <a:endParaRPr lang="nl-NL" altLang="nl-NL" dirty="0">
              <a:latin typeface="Calibri" panose="020F0502020204030204" pitchFamily="34" charset="0"/>
            </a:endParaRP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Gemeente-avonden, inloopmomenten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Eigen bouwbulletin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Verhalen in kerkblad, pers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Tussenstappen vieren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Gemeenteleden en groepen bezoeken die het spannend vinden, die tegen-zijn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Onderdeel zijn van de boodschap van de predikanten en kerkenraad.</a:t>
            </a:r>
          </a:p>
          <a:p>
            <a:pPr marL="342900" indent="-342900" algn="l" eaLnBrk="1" hangingPunct="1">
              <a:buFontTx/>
              <a:buChar char="-"/>
            </a:pPr>
            <a:endParaRPr lang="nl-NL" altLang="nl-NL" sz="2400" b="0" dirty="0">
              <a:latin typeface="Calibri" panose="020F050202020403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499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Uitvoering: proces samen en zorgzaam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Goed omgaan met betrokkenen</a:t>
            </a:r>
            <a:r>
              <a:rPr lang="nl-NL" altLang="nl-NL" sz="2400" b="0" dirty="0">
                <a:latin typeface="Calibri" panose="020F0502020204030204" pitchFamily="34" charset="0"/>
              </a:rPr>
              <a:t>:</a:t>
            </a:r>
          </a:p>
          <a:p>
            <a:pPr algn="l" eaLnBrk="1" hangingPunct="1"/>
            <a:endParaRPr lang="nl-NL" altLang="nl-NL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0" dirty="0">
                <a:latin typeface="Calibri" panose="020F0502020204030204" pitchFamily="34" charset="0"/>
              </a:rPr>
              <a:t>Extra zorg voor (bouw)vrijwilligers: koffie en lunch, bouwschoenen etc.  Bloemetje, vieren van tussenstappen, noemen in bouwbulletin.</a:t>
            </a:r>
          </a:p>
          <a:p>
            <a:pPr algn="l" eaLnBrk="1" hangingPunct="1"/>
            <a:endParaRPr lang="nl-NL" altLang="nl-NL" sz="2400" b="0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0" dirty="0">
                <a:latin typeface="Calibri" panose="020F0502020204030204" pitchFamily="34" charset="0"/>
              </a:rPr>
              <a:t>Goed contact en overleg met burgerlijke gemeente.</a:t>
            </a:r>
          </a:p>
          <a:p>
            <a:pPr algn="l" eaLnBrk="1" hangingPunct="1"/>
            <a:br>
              <a:rPr lang="nl-NL" altLang="nl-NL" sz="2400" b="0" dirty="0">
                <a:latin typeface="Calibri" panose="020F0502020204030204" pitchFamily="34" charset="0"/>
              </a:rPr>
            </a:br>
            <a:r>
              <a:rPr lang="nl-NL" altLang="nl-NL" sz="2400" b="0" dirty="0">
                <a:latin typeface="Calibri" panose="020F0502020204030204" pitchFamily="34" charset="0"/>
              </a:rPr>
              <a:t>Omwonenden informeren en vrijhouden van kosten. Buren veel spreken, tuinafscheiding vergoeden of voor hen regelen.</a:t>
            </a: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024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BE8A-DEAC-9352-22A9-56EDCCBC0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984AD-A5F1-D128-F37A-D36B97FC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En dan is het klaar, en de opbrengst is…….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58E4B9-A607-619C-0C00-C3EDBDFB2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 fontScale="92500" lnSpcReduction="20000"/>
          </a:bodyPr>
          <a:lstStyle/>
          <a:p>
            <a:pPr algn="l"/>
            <a:endParaRPr lang="nl-NL" dirty="0"/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Exploitatie omlaag: gelukt!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Energieneutraal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dirty="0">
                <a:latin typeface="Calibri" panose="020F0502020204030204" pitchFamily="34" charset="0"/>
              </a:rPr>
              <a:t>O</a:t>
            </a:r>
            <a:r>
              <a:rPr lang="nl-NL" altLang="en-US" sz="2400" b="0" dirty="0">
                <a:latin typeface="Calibri" panose="020F0502020204030204" pitchFamily="34" charset="0"/>
              </a:rPr>
              <a:t>nderhoudskosten zijn gunstiger geworden </a:t>
            </a:r>
          </a:p>
          <a:p>
            <a:pPr algn="l" eaLnBrk="1" hangingPunct="1"/>
            <a:endParaRPr lang="nl-NL" altLang="en-US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Achterstallig onderhoud: gelukt!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Lekkages en slijtages zijn verholpen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Aardbevingsschade is hersteld </a:t>
            </a:r>
          </a:p>
          <a:p>
            <a:pPr algn="l" eaLnBrk="1" hangingPunct="1"/>
            <a:endParaRPr lang="nl-NL" altLang="en-US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Functionaliteit verbeteren: gelukt!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Alle gebouwdelen bereikbaar voor iedereen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dirty="0">
                <a:latin typeface="Calibri" panose="020F0502020204030204" pitchFamily="34" charset="0"/>
              </a:rPr>
              <a:t>A</a:t>
            </a:r>
            <a:r>
              <a:rPr lang="nl-NL" altLang="en-US" sz="2400" b="0" dirty="0">
                <a:latin typeface="Calibri" panose="020F0502020204030204" pitchFamily="34" charset="0"/>
              </a:rPr>
              <a:t>koestiek goed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Flexibel gebruik kerkzaal en andere ruimten mogelijk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Comfortabel, warm gebouw</a:t>
            </a:r>
          </a:p>
          <a:p>
            <a:pPr algn="l" eaLnBrk="1" hangingPunct="1"/>
            <a:endParaRPr lang="nl-NL" altLang="nl-NL" dirty="0">
              <a:latin typeface="Calibri" panose="020F0502020204030204" pitchFamily="34" charset="0"/>
            </a:endParaRP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8F59B8BC-E7C8-0C58-6F42-F6DE6B6EDF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27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En dan is het klaar, nou ja bijna…….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 eaLnBrk="1" hangingPunct="1"/>
            <a:r>
              <a:rPr lang="nl-NL" altLang="nl-NL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We hebben het gevierd: een geweldige opening voor de kerkelijke gemeente, het dorp en de regio. Er was pers etc. etc. </a:t>
            </a:r>
          </a:p>
          <a:p>
            <a:pPr algn="l" eaLnBrk="1" hangingPunct="1"/>
            <a:endParaRPr lang="nl-NL" altLang="nl-NL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0" dirty="0">
                <a:latin typeface="Calibri" panose="020F0502020204030204" pitchFamily="34" charset="0"/>
              </a:rPr>
              <a:t>En nadien: 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Herinrichten werkwijzen, beheer etc. vraagt tijd en aandacht.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Afronden is ook nog veel werk: subsidiegevers, financiën, inregelen apparatuur.</a:t>
            </a:r>
          </a:p>
          <a:p>
            <a:pPr algn="l" eaLnBrk="1" hangingPunct="1">
              <a:buFontTx/>
              <a:buChar char="-"/>
            </a:pPr>
            <a:r>
              <a:rPr lang="nl-NL" altLang="nl-NL" sz="2400" b="0" dirty="0">
                <a:latin typeface="Calibri" panose="020F0502020204030204" pitchFamily="34" charset="0"/>
              </a:rPr>
              <a:t>Er zijn meer losse eindjes in het gebruik dan je denkt!</a:t>
            </a:r>
          </a:p>
          <a:p>
            <a:pPr algn="l" eaLnBrk="1" hangingPunct="1">
              <a:buFontTx/>
              <a:buChar char="-"/>
            </a:pPr>
            <a:endParaRPr lang="nl-NL" altLang="nl-NL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nl-NL" sz="2400" b="0" dirty="0">
                <a:latin typeface="Calibri" panose="020F0502020204030204" pitchFamily="34" charset="0"/>
              </a:rPr>
              <a:t>En nu vertellen we er graag over! Mogelijk kunnen we u ook inspireren of helpen met onze ervaringen. Kom vooral langs. </a:t>
            </a: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46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8951A-D50D-0B47-1362-4C99B356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379FA-677F-147F-2021-EBCB5716B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Kernpunt 1: je doet het samen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2B73F6-E141-5711-36A1-7BA0E7FA7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/>
            <a:r>
              <a:rPr lang="nl-NL" b="1" dirty="0">
                <a:solidFill>
                  <a:srgbClr val="92D050"/>
                </a:solidFill>
              </a:rPr>
              <a:t>‘Samen’ is ook ingewikkeld: </a:t>
            </a:r>
          </a:p>
          <a:p>
            <a:pPr algn="l"/>
            <a:endParaRPr lang="nl-NL" b="1" dirty="0">
              <a:solidFill>
                <a:srgbClr val="92D05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dirty="0"/>
              <a:t>Kerk en geld zijn van honderden eigenaren. En die vinden er wat van….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De motivatie voor dit project verschilt.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En er leven verschillende ideeën over uitvoering en resultaat.</a:t>
            </a:r>
          </a:p>
          <a:p>
            <a:pPr marL="342900" indent="-342900" algn="l">
              <a:buFontTx/>
              <a:buChar char="-"/>
            </a:pPr>
            <a:endParaRPr lang="nl-NL" dirty="0"/>
          </a:p>
          <a:p>
            <a:pPr algn="l"/>
            <a:r>
              <a:rPr lang="nl-NL" dirty="0"/>
              <a:t>Dat betekent iets: voor de aanpak, communicatie, je incasseringsvermogen etc. etc. </a:t>
            </a:r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CE28BA4D-C715-4CF5-7509-60ADCEBD2D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0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Kernpunt 2: helder doel en daar op sturen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337902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 eaLnBrk="1" hangingPunct="1"/>
            <a:r>
              <a:rPr lang="nl-NL" alt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Een toekomstbestendige kerk: energieneutraal, functioneel passend bij de toekomst, met respect voor de cultuur van kerk en dorp. </a:t>
            </a:r>
          </a:p>
          <a:p>
            <a:pPr algn="l" eaLnBrk="1" hangingPunct="1"/>
            <a:endParaRPr lang="nl-NL" altLang="en-US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dirty="0">
                <a:latin typeface="Calibri" panose="020F0502020204030204" pitchFamily="34" charset="0"/>
              </a:rPr>
              <a:t>Daar kun je toch niet tegen zijn? </a:t>
            </a:r>
          </a:p>
          <a:p>
            <a:pPr algn="l" eaLnBrk="1" hangingPunct="1"/>
            <a:endParaRPr lang="nl-NL" altLang="en-US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dirty="0">
                <a:latin typeface="Calibri" panose="020F0502020204030204" pitchFamily="34" charset="0"/>
              </a:rPr>
              <a:t>Mensen hebben </a:t>
            </a:r>
            <a:r>
              <a:rPr lang="nl-NL" altLang="en-US" dirty="0" err="1">
                <a:latin typeface="Calibri" panose="020F0502020204030204" pitchFamily="34" charset="0"/>
              </a:rPr>
              <a:t>verschilldende</a:t>
            </a:r>
            <a:r>
              <a:rPr lang="nl-NL" altLang="en-US" dirty="0">
                <a:latin typeface="Calibri" panose="020F0502020204030204" pitchFamily="34" charset="0"/>
              </a:rPr>
              <a:t> drijfveren (en inzet):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dirty="0">
                <a:latin typeface="Calibri" panose="020F0502020204030204" pitchFamily="34" charset="0"/>
              </a:rPr>
              <a:t>Zorg voor de aarde en de toekomstige gemeente; “</a:t>
            </a:r>
            <a:r>
              <a:rPr lang="nl-NL" altLang="en-US" i="1" dirty="0">
                <a:latin typeface="Calibri" panose="020F0502020204030204" pitchFamily="34" charset="0"/>
              </a:rPr>
              <a:t>dat mag wat kosten</a:t>
            </a:r>
            <a:r>
              <a:rPr lang="nl-NL" altLang="en-US" dirty="0">
                <a:latin typeface="Calibri" panose="020F0502020204030204" pitchFamily="34" charset="0"/>
              </a:rPr>
              <a:t>”.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dirty="0">
                <a:latin typeface="Calibri" panose="020F0502020204030204" pitchFamily="34" charset="0"/>
              </a:rPr>
              <a:t>Een kerk die comfortabel is en goed bruikbaar: “</a:t>
            </a:r>
            <a:r>
              <a:rPr lang="nl-NL" altLang="en-US" i="1" dirty="0">
                <a:latin typeface="Calibri" panose="020F0502020204030204" pitchFamily="34" charset="0"/>
              </a:rPr>
              <a:t>hoeft niet te duur te zijn?”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dirty="0">
                <a:latin typeface="Calibri" panose="020F0502020204030204" pitchFamily="34" charset="0"/>
              </a:rPr>
              <a:t>Financieel slim omgaan met middelen: “</a:t>
            </a:r>
            <a:r>
              <a:rPr lang="nl-NL" altLang="en-US" i="1" dirty="0">
                <a:latin typeface="Calibri" panose="020F0502020204030204" pitchFamily="34" charset="0"/>
              </a:rPr>
              <a:t>verduurzamen moet wel uit kunnen</a:t>
            </a:r>
            <a:r>
              <a:rPr lang="nl-NL" altLang="en-US" dirty="0">
                <a:latin typeface="Calibri" panose="020F0502020204030204" pitchFamily="34" charset="0"/>
              </a:rPr>
              <a:t>”.</a:t>
            </a:r>
          </a:p>
          <a:p>
            <a:pPr algn="l" eaLnBrk="1" hangingPunct="1"/>
            <a:endParaRPr lang="nl-NL" altLang="en-US" sz="3100" i="1" dirty="0">
              <a:latin typeface="Calibri" panose="020F0502020204030204" pitchFamily="34" charset="0"/>
            </a:endParaRPr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1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</a:t>
            </a:r>
            <a:r>
              <a:rPr lang="nl-NL" sz="3600" b="1" dirty="0">
                <a:solidFill>
                  <a:schemeClr val="bg1"/>
                </a:solidFill>
              </a:rPr>
              <a:t>Kernpunt 2: helder doel en daar op sturen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Wees helder over wat het doel is (en vast staat!)</a:t>
            </a:r>
          </a:p>
          <a:p>
            <a:pPr algn="l"/>
            <a:r>
              <a:rPr lang="nl-NL" alt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Wees helder over waar speelruimte zit</a:t>
            </a:r>
          </a:p>
          <a:p>
            <a:pPr algn="l" eaLnBrk="1" hangingPunct="1"/>
            <a:endParaRPr lang="nl-NL" altLang="en-US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0" dirty="0">
                <a:latin typeface="Calibri" panose="020F0502020204030204" pitchFamily="34" charset="0"/>
              </a:rPr>
              <a:t>Daar hebben we ons ook aan gehouden;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geen water bij de wijn als het om wezenlijke zaken gaat.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ook niet als het niet </a:t>
            </a:r>
            <a:r>
              <a:rPr lang="nl-NL" altLang="en-US" dirty="0">
                <a:latin typeface="Calibri" panose="020F0502020204030204" pitchFamily="34" charset="0"/>
              </a:rPr>
              <a:t>te betalen leek. </a:t>
            </a:r>
          </a:p>
          <a:p>
            <a:pPr marL="342900" indent="-342900" algn="l" eaLnBrk="1" hangingPunct="1">
              <a:buFontTx/>
              <a:buChar char="-"/>
            </a:pPr>
            <a:r>
              <a:rPr lang="nl-NL" altLang="en-US" sz="2400" b="0" dirty="0">
                <a:latin typeface="Calibri" panose="020F0502020204030204" pitchFamily="34" charset="0"/>
              </a:rPr>
              <a:t>wel simpeler, slimmer…..  Ook nog in het bouwproces:  slimme verbeteringe</a:t>
            </a:r>
            <a:r>
              <a:rPr lang="nl-NL" altLang="en-US" dirty="0">
                <a:latin typeface="Calibri" panose="020F0502020204030204" pitchFamily="34" charset="0"/>
              </a:rPr>
              <a:t>n </a:t>
            </a:r>
            <a:r>
              <a:rPr lang="nl-NL" altLang="en-US" sz="2400" b="0" dirty="0">
                <a:latin typeface="Calibri" panose="020F0502020204030204" pitchFamily="34" charset="0"/>
              </a:rPr>
              <a:t>leidden tot bijstelling van plannen en budget.</a:t>
            </a:r>
          </a:p>
          <a:p>
            <a:pPr algn="l" eaLnBrk="1" hangingPunct="1"/>
            <a:endParaRPr lang="nl-NL" altLang="en-US" dirty="0">
              <a:latin typeface="Calibri" panose="020F050202020403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48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687" y="549967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Kernpunt 3:  denk na over je procesvoering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/>
            <a:r>
              <a:rPr lang="nl-NL" sz="2600" b="1" dirty="0">
                <a:solidFill>
                  <a:srgbClr val="92D050"/>
                </a:solidFill>
              </a:rPr>
              <a:t>Een goed ontworpen proces is essentieel.</a:t>
            </a:r>
          </a:p>
          <a:p>
            <a:pPr algn="l"/>
            <a:r>
              <a:rPr lang="nl-NL" sz="2600" dirty="0"/>
              <a:t>Inspiratie, geld, plannen: nodig maar niet voldoende</a:t>
            </a:r>
          </a:p>
          <a:p>
            <a:pPr algn="l"/>
            <a:r>
              <a:rPr lang="nl-NL" sz="2600" dirty="0"/>
              <a:t>Het proces is een succesfactor op zich! Transparantie helpt als het lastig wordt:  ‘zo zouden we het doen’. </a:t>
            </a:r>
          </a:p>
          <a:p>
            <a:pPr algn="l"/>
            <a:r>
              <a:rPr lang="nl-NL" sz="2600" dirty="0"/>
              <a:t> </a:t>
            </a:r>
          </a:p>
          <a:p>
            <a:pPr algn="l"/>
            <a:r>
              <a:rPr lang="nl-NL" sz="2600" b="1" dirty="0">
                <a:solidFill>
                  <a:srgbClr val="92D050"/>
                </a:solidFill>
              </a:rPr>
              <a:t>En toch weet je maar deels waar je aan begint</a:t>
            </a:r>
          </a:p>
          <a:p>
            <a:pPr algn="l"/>
            <a:r>
              <a:rPr lang="nl-NL" sz="2600" dirty="0"/>
              <a:t>Stel je in op verrassingen en tegenvallers. Gedoe komt er toch.. </a:t>
            </a:r>
          </a:p>
          <a:p>
            <a:pPr algn="l"/>
            <a:endParaRPr lang="nl-NL" sz="2600" dirty="0"/>
          </a:p>
          <a:p>
            <a:pPr algn="l"/>
            <a:r>
              <a:rPr lang="nl-NL" sz="2600" b="1" dirty="0">
                <a:solidFill>
                  <a:srgbClr val="92D050"/>
                </a:solidFill>
              </a:rPr>
              <a:t>Kies een werkwijze die past bij je gemeente en de fase waarin ze is</a:t>
            </a:r>
            <a:r>
              <a:rPr lang="nl-NL" sz="2600" dirty="0">
                <a:solidFill>
                  <a:srgbClr val="92D050"/>
                </a:solidFill>
              </a:rPr>
              <a:t>.</a:t>
            </a:r>
          </a:p>
          <a:p>
            <a:pPr algn="l"/>
            <a:r>
              <a:rPr lang="nl-NL" sz="2600" dirty="0"/>
              <a:t>Informeer je breed, laat je inspireren, adviseren en daarna: kies je eigen route.</a:t>
            </a:r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36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DAA78-232A-4593-918B-E68DC386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dirty="0"/>
              <a:t>         </a:t>
            </a:r>
            <a:r>
              <a:rPr lang="nl-NL" sz="3600" b="1" dirty="0">
                <a:solidFill>
                  <a:schemeClr val="bg1"/>
                </a:solidFill>
              </a:rPr>
              <a:t>Aanleiding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0C27E2-B206-0E55-D921-BA8D7426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>
            <a:normAutofit/>
          </a:bodyPr>
          <a:lstStyle/>
          <a:p>
            <a:pPr algn="l" eaLnBrk="1" hangingPunct="1"/>
            <a:endParaRPr lang="nl-NL" altLang="en-US" dirty="0"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Exploitatie graag omlaag: </a:t>
            </a:r>
          </a:p>
          <a:p>
            <a:pPr algn="l" eaLnBrk="1" hangingPunct="1"/>
            <a:r>
              <a:rPr lang="nl-NL" altLang="en-US" sz="2400" b="0" dirty="0">
                <a:latin typeface="Calibri" panose="020F0502020204030204" pitchFamily="34" charset="0"/>
              </a:rPr>
              <a:t>Hoge energiekosten en onderhoudskosten</a:t>
            </a:r>
          </a:p>
          <a:p>
            <a:pPr algn="l" eaLnBrk="1" hangingPunct="1"/>
            <a:endParaRPr lang="nl-NL" altLang="en-US" sz="2400" b="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Achterstallig onderhoud te doen:  </a:t>
            </a:r>
          </a:p>
          <a:p>
            <a:pPr algn="l" eaLnBrk="1" hangingPunct="1"/>
            <a:r>
              <a:rPr lang="nl-NL" altLang="en-US" dirty="0">
                <a:latin typeface="Calibri" panose="020F0502020204030204" pitchFamily="34" charset="0"/>
              </a:rPr>
              <a:t>L</a:t>
            </a:r>
            <a:r>
              <a:rPr lang="nl-NL" altLang="en-US" sz="2400" b="0" dirty="0">
                <a:latin typeface="Calibri" panose="020F0502020204030204" pitchFamily="34" charset="0"/>
              </a:rPr>
              <a:t>ekkages en slijtages (en aardbevingsschade) </a:t>
            </a:r>
          </a:p>
          <a:p>
            <a:pPr algn="l" eaLnBrk="1" hangingPunct="1"/>
            <a:endParaRPr lang="nl-NL" altLang="en-US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nl-NL" alt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Functionaliteit verbeteren</a:t>
            </a:r>
            <a:r>
              <a:rPr lang="nl-NL" altLang="en-US" sz="2400" b="0" dirty="0">
                <a:solidFill>
                  <a:srgbClr val="92D050"/>
                </a:solidFill>
                <a:latin typeface="Calibri" panose="020F0502020204030204" pitchFamily="34" charset="0"/>
              </a:rPr>
              <a:t>: </a:t>
            </a:r>
          </a:p>
          <a:p>
            <a:pPr algn="l" eaLnBrk="1" hangingPunct="1"/>
            <a:r>
              <a:rPr lang="nl-NL" altLang="en-US" sz="2400" b="0" dirty="0">
                <a:latin typeface="Calibri" panose="020F0502020204030204" pitchFamily="34" charset="0"/>
              </a:rPr>
              <a:t>Losse, slecht geïsoleerde gebouwdelen, ongelijke vloer, akoestiek slecht, bereikbaarheid zalen beperkt</a:t>
            </a:r>
          </a:p>
          <a:p>
            <a:pPr algn="l"/>
            <a:endParaRPr lang="nl-NL" altLang="en-US" dirty="0">
              <a:solidFill>
                <a:srgbClr val="92D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18C19510-6712-C069-AE63-423A40D05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2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DA65E-53F3-C90F-6A1D-AF84E3BE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EC822-3381-AF41-0980-8D21C431A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37323"/>
            <a:ext cx="11436626" cy="742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         Het begon zo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D02A9A-D536-F275-C3D5-BFE2B1D2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1404730"/>
            <a:ext cx="11436626" cy="5181600"/>
          </a:xfrm>
        </p:spPr>
        <p:txBody>
          <a:bodyPr/>
          <a:lstStyle/>
          <a:p>
            <a:pPr algn="l"/>
            <a:endParaRPr lang="nl-NL" dirty="0"/>
          </a:p>
          <a:p>
            <a:pPr algn="l"/>
            <a:endParaRPr lang="nl-NL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altLang="en-US" sz="24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Google Shape;252;g2028836f5a0_0_157" descr="Afbeelding">
            <a:extLst>
              <a:ext uri="{FF2B5EF4-FFF2-40B4-BE49-F238E27FC236}">
                <a16:creationId xmlns:a16="http://schemas.microsoft.com/office/drawing/2014/main" id="{B1903CA1-7011-2D8B-1B90-62BEDD6CB8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081" y="447824"/>
            <a:ext cx="993919" cy="7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gebouw&#10;&#10;Automatisch gegenereerde beschrijving">
            <a:extLst>
              <a:ext uri="{FF2B5EF4-FFF2-40B4-BE49-F238E27FC236}">
                <a16:creationId xmlns:a16="http://schemas.microsoft.com/office/drawing/2014/main" id="{C39D39D8-22A2-0F9F-35AB-E4910B57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18" y="1187235"/>
            <a:ext cx="8103708" cy="53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16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2096</Words>
  <Application>Microsoft Office PowerPoint</Application>
  <PresentationFormat>Breedbeeld</PresentationFormat>
  <Paragraphs>366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Gill Sans</vt:lpstr>
      <vt:lpstr>Times New Roman</vt:lpstr>
      <vt:lpstr>Kantoorthema</vt:lpstr>
      <vt:lpstr>         Centrumkerk Winsum, eerste energieneutrale kerk van NL</vt:lpstr>
      <vt:lpstr>         Centrumkerk Winsum, eerste energieneutrale kerk van NL</vt:lpstr>
      <vt:lpstr> Kernpunt 1: je doet het samen</vt:lpstr>
      <vt:lpstr> Kernpunt 1: je doet het samen</vt:lpstr>
      <vt:lpstr>         Kernpunt 2: helder doel en daar op sturen</vt:lpstr>
      <vt:lpstr> Kernpunt 2: helder doel en daar op sturen</vt:lpstr>
      <vt:lpstr>         Kernpunt 3:  denk na over je procesvoering</vt:lpstr>
      <vt:lpstr>         Aanleiding</vt:lpstr>
      <vt:lpstr>         Het begon zo</vt:lpstr>
      <vt:lpstr>         Het is nu zo</vt:lpstr>
      <vt:lpstr>         Het begon zo</vt:lpstr>
      <vt:lpstr>       Het is nu zo: kerkzaal en (gekoppelde) bijzaal</vt:lpstr>
      <vt:lpstr>         Met nieuwe zalen, bereikbaar met een lift</vt:lpstr>
      <vt:lpstr>         Organisatie: project apart van staande organisatie </vt:lpstr>
      <vt:lpstr>         Organisatie: vormgeving</vt:lpstr>
      <vt:lpstr>         Organisatie: ontwerp project</vt:lpstr>
      <vt:lpstr>      Uitvoering: techniek , bouw en installaties</vt:lpstr>
      <vt:lpstr>         Efficiënte indeling en compact gebouw</vt:lpstr>
      <vt:lpstr>         Beperken energievraag: LED verlichting</vt:lpstr>
      <vt:lpstr>         Beperken energievraag: isolatie en HR++</vt:lpstr>
      <vt:lpstr>         Duurzaam invullen</vt:lpstr>
      <vt:lpstr>         Duurzaam invullen</vt:lpstr>
      <vt:lpstr>         Duurzaam invullen</vt:lpstr>
      <vt:lpstr>         Duurzaam invullen</vt:lpstr>
      <vt:lpstr>         Duurzaam invullen</vt:lpstr>
      <vt:lpstr>         Duurzaam invullen</vt:lpstr>
      <vt:lpstr>Uitvoering: financiën </vt:lpstr>
      <vt:lpstr> Uitvoering: vormgeving proces </vt:lpstr>
      <vt:lpstr> Uitvoering: financiën </vt:lpstr>
      <vt:lpstr> Uitvoering: financiën </vt:lpstr>
      <vt:lpstr> Uitvoering: financiën succesvol</vt:lpstr>
      <vt:lpstr> Uitvoering: energie: ‘nul op de meter’</vt:lpstr>
      <vt:lpstr> Uitvoering: proces: werken met externen</vt:lpstr>
      <vt:lpstr> Uitvoering: proces: verantwoordelijkheden</vt:lpstr>
      <vt:lpstr> Uitvoering: communiceren en communiceren en ……</vt:lpstr>
      <vt:lpstr>         Uitvoering: proces samen en zorgzaam</vt:lpstr>
      <vt:lpstr>         En dan is het klaar, en de opbrengst is…….</vt:lpstr>
      <vt:lpstr>         En dan is het klaar, nou ja bijna…….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Centrumkerk Winsum, eerste energieneutrale kerk van NL</dc:title>
  <dc:creator>Vries P de, Peta</dc:creator>
  <cp:lastModifiedBy>Vries P de, Peta</cp:lastModifiedBy>
  <cp:revision>23</cp:revision>
  <dcterms:created xsi:type="dcterms:W3CDTF">2023-03-12T11:47:58Z</dcterms:created>
  <dcterms:modified xsi:type="dcterms:W3CDTF">2025-03-18T13:49:49Z</dcterms:modified>
</cp:coreProperties>
</file>